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7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8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0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1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5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7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8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9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4118" r:id="rId3"/>
    <p:sldMasterId id="2147484126" r:id="rId4"/>
    <p:sldMasterId id="2147484133" r:id="rId5"/>
    <p:sldMasterId id="2147484141" r:id="rId6"/>
    <p:sldMasterId id="2147484149" r:id="rId7"/>
    <p:sldMasterId id="2147484157" r:id="rId8"/>
    <p:sldMasterId id="2147484165" r:id="rId9"/>
    <p:sldMasterId id="2147484173" r:id="rId10"/>
    <p:sldMasterId id="2147484187" r:id="rId11"/>
    <p:sldMasterId id="2147484195" r:id="rId12"/>
    <p:sldMasterId id="2147484203" r:id="rId13"/>
    <p:sldMasterId id="2147484211" r:id="rId14"/>
    <p:sldMasterId id="2147484219" r:id="rId15"/>
    <p:sldMasterId id="2147484227" r:id="rId16"/>
    <p:sldMasterId id="2147484235" r:id="rId17"/>
    <p:sldMasterId id="2147484243" r:id="rId18"/>
    <p:sldMasterId id="2147484257" r:id="rId19"/>
    <p:sldMasterId id="2147484260" r:id="rId20"/>
  </p:sldMasterIdLst>
  <p:notesMasterIdLst>
    <p:notesMasterId r:id="rId109"/>
  </p:notesMasterIdLst>
  <p:sldIdLst>
    <p:sldId id="258" r:id="rId21"/>
    <p:sldId id="486" r:id="rId22"/>
    <p:sldId id="488" r:id="rId23"/>
    <p:sldId id="403" r:id="rId24"/>
    <p:sldId id="487" r:id="rId25"/>
    <p:sldId id="511" r:id="rId26"/>
    <p:sldId id="512" r:id="rId27"/>
    <p:sldId id="432" r:id="rId28"/>
    <p:sldId id="430" r:id="rId29"/>
    <p:sldId id="431" r:id="rId30"/>
    <p:sldId id="489" r:id="rId31"/>
    <p:sldId id="435" r:id="rId32"/>
    <p:sldId id="436" r:id="rId33"/>
    <p:sldId id="491" r:id="rId34"/>
    <p:sldId id="423" r:id="rId35"/>
    <p:sldId id="424" r:id="rId36"/>
    <p:sldId id="425" r:id="rId37"/>
    <p:sldId id="426" r:id="rId38"/>
    <p:sldId id="492" r:id="rId39"/>
    <p:sldId id="449" r:id="rId40"/>
    <p:sldId id="450" r:id="rId41"/>
    <p:sldId id="451" r:id="rId42"/>
    <p:sldId id="452" r:id="rId43"/>
    <p:sldId id="453" r:id="rId44"/>
    <p:sldId id="493" r:id="rId45"/>
    <p:sldId id="465" r:id="rId46"/>
    <p:sldId id="467" r:id="rId47"/>
    <p:sldId id="468" r:id="rId48"/>
    <p:sldId id="494" r:id="rId49"/>
    <p:sldId id="469" r:id="rId50"/>
    <p:sldId id="470" r:id="rId51"/>
    <p:sldId id="471" r:id="rId52"/>
    <p:sldId id="472" r:id="rId53"/>
    <p:sldId id="473" r:id="rId54"/>
    <p:sldId id="474" r:id="rId55"/>
    <p:sldId id="495" r:id="rId56"/>
    <p:sldId id="505" r:id="rId57"/>
    <p:sldId id="506" r:id="rId58"/>
    <p:sldId id="507" r:id="rId59"/>
    <p:sldId id="503" r:id="rId60"/>
    <p:sldId id="508" r:id="rId61"/>
    <p:sldId id="509" r:id="rId62"/>
    <p:sldId id="510" r:id="rId63"/>
    <p:sldId id="504" r:id="rId64"/>
    <p:sldId id="479" r:id="rId65"/>
    <p:sldId id="480" r:id="rId66"/>
    <p:sldId id="481" r:id="rId67"/>
    <p:sldId id="482" r:id="rId68"/>
    <p:sldId id="483" r:id="rId69"/>
    <p:sldId id="484" r:id="rId70"/>
    <p:sldId id="485" r:id="rId71"/>
    <p:sldId id="502" r:id="rId72"/>
    <p:sldId id="475" r:id="rId73"/>
    <p:sldId id="476" r:id="rId74"/>
    <p:sldId id="477" r:id="rId75"/>
    <p:sldId id="478" r:id="rId76"/>
    <p:sldId id="496" r:id="rId77"/>
    <p:sldId id="427" r:id="rId78"/>
    <p:sldId id="428" r:id="rId79"/>
    <p:sldId id="497" r:id="rId80"/>
    <p:sldId id="438" r:id="rId81"/>
    <p:sldId id="437" r:id="rId82"/>
    <p:sldId id="439" r:id="rId83"/>
    <p:sldId id="440" r:id="rId84"/>
    <p:sldId id="441" r:id="rId85"/>
    <p:sldId id="442" r:id="rId86"/>
    <p:sldId id="443" r:id="rId87"/>
    <p:sldId id="444" r:id="rId88"/>
    <p:sldId id="498" r:id="rId89"/>
    <p:sldId id="445" r:id="rId90"/>
    <p:sldId id="446" r:id="rId91"/>
    <p:sldId id="447" r:id="rId92"/>
    <p:sldId id="448" r:id="rId93"/>
    <p:sldId id="490" r:id="rId94"/>
    <p:sldId id="429" r:id="rId95"/>
    <p:sldId id="434" r:id="rId96"/>
    <p:sldId id="433" r:id="rId97"/>
    <p:sldId id="501" r:id="rId98"/>
    <p:sldId id="454" r:id="rId99"/>
    <p:sldId id="456" r:id="rId100"/>
    <p:sldId id="457" r:id="rId101"/>
    <p:sldId id="458" r:id="rId102"/>
    <p:sldId id="499" r:id="rId103"/>
    <p:sldId id="459" r:id="rId104"/>
    <p:sldId id="460" r:id="rId105"/>
    <p:sldId id="462" r:id="rId106"/>
    <p:sldId id="463" r:id="rId107"/>
    <p:sldId id="464" r:id="rId108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7738" autoAdjust="0"/>
  </p:normalViewPr>
  <p:slideViewPr>
    <p:cSldViewPr>
      <p:cViewPr>
        <p:scale>
          <a:sx n="100" d="100"/>
          <a:sy n="100" d="100"/>
        </p:scale>
        <p:origin x="-1032" y="-27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slide" Target="slides/slide46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87" Type="http://schemas.openxmlformats.org/officeDocument/2006/relationships/slide" Target="slides/slide67.xml"/><Relationship Id="rId102" Type="http://schemas.openxmlformats.org/officeDocument/2006/relationships/slide" Target="slides/slide82.xml"/><Relationship Id="rId11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1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6.wmf"/><Relationship Id="rId5" Type="http://schemas.openxmlformats.org/officeDocument/2006/relationships/image" Target="../media/image27.wmf"/><Relationship Id="rId4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6.wmf"/><Relationship Id="rId5" Type="http://schemas.openxmlformats.org/officeDocument/2006/relationships/image" Target="../media/image28.wmf"/><Relationship Id="rId4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9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92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92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922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922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A0F1-D8D2-4E3C-BDF2-9C18F52EC6B9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92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0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0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6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8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548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52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830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900073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7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34" y="5024348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87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27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34" y="5024348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977664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10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27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34" y="5024348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8778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960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38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38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38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340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849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576" y="2066633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576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50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23" y="5024337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169797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16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23" y="5024337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26066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591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118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118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7" y="1491825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7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275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8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840" y="2161008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7" y="3070461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7" y="3737284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1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154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16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23" y="5024337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102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627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27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27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27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836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564" y="2066621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564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32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10" y="5024325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442418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04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10" y="5024325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72361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366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04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10" y="5024325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03678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214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15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15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15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446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118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819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819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97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823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551" y="2066608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551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90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3998" y="5024312"/>
            <a:ext cx="376706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00885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791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3998" y="5024312"/>
            <a:ext cx="376706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3527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38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791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3998" y="5024312"/>
            <a:ext cx="376706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625383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5440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02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02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02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669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1257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14318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7064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26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97256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5237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51598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53727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356391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404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6333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57057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66350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1963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95242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88547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4" y="1066789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7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1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1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938004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7" y="1066789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8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56919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59" y="190502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7" y="1066789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15379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1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707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71072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07" y="1111252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6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11487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741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446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996921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52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830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900073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7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126126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118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118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7" y="1491825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7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275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8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840" y="2161008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7" y="3070461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7" y="3737284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1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154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12688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118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819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819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97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5284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26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69886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78614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82991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2640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916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644" y="2066699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644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4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90" y="5024403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1169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82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90" y="5024403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719331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491" y="1115945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04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1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15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82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90" y="5024403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99905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6638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93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93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93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710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914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642" y="2066697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642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16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88" y="5024401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07906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80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88" y="5024401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111145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751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80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88" y="5024401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04855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162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4" y="1066789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7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1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1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93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912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640" y="2066695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640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86" y="5024399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3885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78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86" y="5024399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75010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82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78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86" y="5024399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89416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01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89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89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89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471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909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637" y="2066692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637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99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83" y="5024396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717238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75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83" y="5024396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1839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4" y="1066789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7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1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1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35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75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83" y="5024396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62591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946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86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86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86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986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905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633" y="2066688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633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79" y="5024392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20546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71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79" y="5024392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26708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564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71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79" y="5024392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42323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1811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7" y="1066789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8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82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82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82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910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900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628" y="2066683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628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9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74" y="5024387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757579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66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74" y="5024387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306729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8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66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74" y="5024387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66006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855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77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77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77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07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894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621" y="2066677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621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0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68" y="5024381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217480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59" y="190502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7" y="1066789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60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68" y="5024381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95428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229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60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68" y="5024381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4660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944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71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71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71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614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4" y="1066789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7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1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1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1426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7" y="1066789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8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45056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71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71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59" y="190502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97" y="1066789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13282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71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71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1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8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876938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84" y="1111252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71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71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6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2096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1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707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719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71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71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424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9758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52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71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71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80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900050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7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50991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9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9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7" y="1491803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7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253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8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818" y="2161008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7" y="3070439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7" y="3737262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1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132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6077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96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97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97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97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65154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26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206498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18733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336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299091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08301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888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615" y="2066671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615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98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62" y="5024375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82436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07" y="1111252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6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54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62" y="5024375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5049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853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54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62" y="5024375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13304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3662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65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65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65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96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879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607" y="2066663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607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03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53" y="5024367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86068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46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53" y="5024367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4464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176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46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53" y="5024367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870190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741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359" y="495301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446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746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57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57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57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692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870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598" y="2066654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598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71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4494044" y="5024358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703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9634" y="886037"/>
            <a:ext cx="8537304" cy="39384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9634" y="312837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4494044" y="5024358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85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427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634" y="312837"/>
            <a:ext cx="8537304" cy="2799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9634" y="884820"/>
            <a:ext cx="8537304" cy="3937264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Line 47"/>
          <p:cNvSpPr>
            <a:spLocks noChangeShapeType="1"/>
          </p:cNvSpPr>
          <p:nvPr userDrawn="1"/>
        </p:nvSpPr>
        <p:spPr bwMode="auto">
          <a:xfrm>
            <a:off x="411260" y="701040"/>
            <a:ext cx="853567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l"/>
            <a:endParaRPr lang="en-US" sz="2400">
              <a:latin typeface="Arial"/>
              <a:ea typeface="+mn-ea"/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4494044" y="5024358"/>
            <a:ext cx="376705" cy="19575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/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6000"/>
              </a:lnSpc>
              <a:buClr>
                <a:srgbClr val="000000"/>
              </a:buClr>
              <a:buSzPct val="65000"/>
              <a:buFont typeface="Wingdings" pitchFamily="2" charset="2"/>
              <a:buNone/>
              <a:defRPr/>
            </a:pPr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- </a:t>
            </a:r>
            <a:fld id="{D327F09E-4FD4-428E-97B1-8DBE7196AD3B}" type="slidenum">
              <a:rPr lang="en-US" sz="1200">
                <a:solidFill>
                  <a:srgbClr val="000000"/>
                </a:solidFill>
                <a:ea typeface="+mn-ea"/>
                <a:cs typeface="+mn-cs"/>
              </a:rPr>
              <a:pPr>
                <a:lnSpc>
                  <a:spcPct val="106000"/>
                </a:lnSpc>
                <a:buClr>
                  <a:srgbClr val="000000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  <a:ea typeface="+mn-ea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86216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70385" y="1955902"/>
            <a:ext cx="7022306" cy="1030529"/>
          </a:xfrm>
          <a:ln w="28575">
            <a:solidFill>
              <a:srgbClr val="003399"/>
            </a:solidFill>
          </a:ln>
        </p:spPr>
        <p:txBody>
          <a:bodyPr lIns="228600" rIns="228600" anchor="ctr" anchorCtr="1"/>
          <a:lstStyle>
            <a:lvl1pPr algn="ctr">
              <a:spcBef>
                <a:spcPts val="0"/>
              </a:spcBef>
              <a:defRPr sz="2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373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154" y="4873248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311644EA-EC58-44E9-B8D4-CF9BAF04B53F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12/16/2014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9051" y="4873248"/>
            <a:ext cx="2964974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0204" y="4873248"/>
            <a:ext cx="2184718" cy="279929"/>
          </a:xfrm>
          <a:prstGeom prst="rect">
            <a:avLst/>
          </a:prstGeom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352E09D-3828-45E3-9904-17B23690025E}" type="slidenum">
              <a:rPr lang="en-US" sz="180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86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9860" y="595155"/>
            <a:ext cx="8163431" cy="3676808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3399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algn="l" eaLnBrk="0" hangingPunct="0">
              <a:spcBef>
                <a:spcPct val="50000"/>
              </a:spcBef>
            </a:pPr>
            <a:endParaRPr lang="en-US" sz="1100" b="1"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93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1840" b="59741"/>
          <a:stretch>
            <a:fillRect/>
          </a:stretch>
        </p:blipFill>
        <p:spPr bwMode="auto">
          <a:xfrm>
            <a:off x="916801" y="4615180"/>
            <a:ext cx="1488989" cy="2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0739" name="MSTSHP_03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13588" y="2066644"/>
            <a:ext cx="6739463" cy="421111"/>
          </a:xfrm>
          <a:ln algn="ctr"/>
        </p:spPr>
        <p:txBody>
          <a:bodyPr/>
          <a:lstStyle>
            <a:lvl1pPr>
              <a:lnSpc>
                <a:spcPts val="40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MSTSHP_04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13588" y="2695840"/>
            <a:ext cx="6741089" cy="337132"/>
          </a:xfrm>
          <a:ln/>
        </p:spPr>
        <p:txBody>
          <a:bodyPr/>
          <a:lstStyle>
            <a:lvl1pPr>
              <a:lnSpc>
                <a:spcPts val="2800"/>
              </a:lnSpc>
              <a:spcBef>
                <a:spcPct val="15000"/>
              </a:spcBef>
              <a:buClrTx/>
              <a:defRPr sz="16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35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heme" Target="../theme/theme15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theme" Target="../theme/theme16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theme" Target="../theme/theme1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theme" Target="../theme/theme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93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71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71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23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8" r:id="rId1"/>
    <p:sldLayoutId id="2147484189" r:id="rId2"/>
    <p:sldLayoutId id="2147484190" r:id="rId3"/>
    <p:sldLayoutId id="2147484191" r:id="rId4"/>
    <p:sldLayoutId id="2147484192" r:id="rId5"/>
    <p:sldLayoutId id="2147484193" r:id="rId6"/>
    <p:sldLayoutId id="2147484194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69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51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37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05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75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693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20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680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05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237" r:id="rId2"/>
    <p:sldLayoutId id="2147484238" r:id="rId3"/>
    <p:sldLayoutId id="2147484239" r:id="rId4"/>
    <p:sldLayoutId id="2147484240" r:id="rId5"/>
    <p:sldLayoutId id="2147484241" r:id="rId6"/>
    <p:sldLayoutId id="2147484242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2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  <p:sldLayoutId id="2147484255" r:id="rId12"/>
    <p:sldLayoutId id="214748425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6418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258" r:id="rId1"/>
    <p:sldLayoutId id="2147484259" r:id="rId2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93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93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93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93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  <p:sldLayoutId id="2147484272" r:id="rId12"/>
    <p:sldLayoutId id="2147484273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68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40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9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74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20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8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gradFill flip="none" rotWithShape="1">
          <a:gsLst>
            <a:gs pos="0">
              <a:srgbClr val="F5F5F5"/>
            </a:gs>
            <a:gs pos="30000">
              <a:schemeClr val="bg1">
                <a:lumMod val="8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STSHP_01"/>
          <p:cNvSpPr>
            <a:spLocks noGrp="1" noChangeArrowheads="1"/>
          </p:cNvSpPr>
          <p:nvPr>
            <p:ph type="title"/>
          </p:nvPr>
        </p:nvSpPr>
        <p:spPr bwMode="auto">
          <a:xfrm>
            <a:off x="409634" y="233716"/>
            <a:ext cx="8537304" cy="27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MSTSHP_0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9634" y="884820"/>
            <a:ext cx="8537304" cy="393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9" name="SHP_DOCTRACKER"/>
          <p:cNvSpPr txBox="1">
            <a:spLocks noChangeArrowheads="1"/>
          </p:cNvSpPr>
          <p:nvPr/>
        </p:nvSpPr>
        <p:spPr bwMode="auto">
          <a:xfrm rot="-5400000">
            <a:off x="9128054" y="5008241"/>
            <a:ext cx="323744" cy="6827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Font typeface="Wingdings 2" pitchFamily="18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lnSpc>
                <a:spcPct val="106000"/>
              </a:lnSpc>
              <a:defRPr/>
            </a:pPr>
            <a:r>
              <a:rPr lang="en-US" sz="400" dirty="0" smtClean="0">
                <a:solidFill>
                  <a:srgbClr val="AFAFAF"/>
                </a:solidFill>
                <a:ea typeface="+mn-ea"/>
                <a:cs typeface="+mn-cs"/>
              </a:rPr>
              <a:t>Josiah Davis</a:t>
            </a:r>
            <a:endParaRPr lang="en-US" sz="400" dirty="0">
              <a:solidFill>
                <a:srgbClr val="AFAFA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9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27013" indent="-225425" algn="l" rtl="0" eaLnBrk="0" fontAlgn="base" hangingPunct="0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4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457200" indent="-22860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681038" indent="-222250" algn="l" rtl="0" eaLnBrk="0" fontAlgn="base" hangingPunct="0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1722438" indent="-2365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21796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6368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30940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551238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9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4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7.wmf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5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4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28.wmf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0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5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4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8.w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4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57" y="1333501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r>
              <a:rPr lang="en-US" sz="9000" smtClean="0"/>
              <a:t/>
            </a:r>
            <a:br>
              <a:rPr lang="en-US" sz="9000" smtClean="0"/>
            </a:br>
            <a:r>
              <a:rPr lang="en-US" sz="6000" smtClean="0"/>
              <a:t>REVIEW</a:t>
            </a:r>
            <a:endParaRPr lang="en-US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55" y="1110949"/>
            <a:ext cx="4953000" cy="2646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910815" y="1749126"/>
            <a:ext cx="776249" cy="482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30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4337" y="4360902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4 predictors (p = 4)</a:t>
            </a:r>
            <a:endParaRPr lang="en-US" sz="3000" dirty="0" smtClean="0">
              <a:solidFill>
                <a:srgbClr val="0000FF"/>
              </a:solidFill>
              <a:latin typeface="PFDinTextCompPro-Italic"/>
              <a:cs typeface="PFDinTextCompPro-Italic"/>
            </a:endParaRPr>
          </a:p>
        </p:txBody>
      </p:sp>
      <p:sp>
        <p:nvSpPr>
          <p:cNvPr id="11" name="TextBox 10"/>
          <p:cNvSpPr txBox="1"/>
          <p:nvPr/>
        </p:nvSpPr>
        <p:spPr>
          <a:xfrm rot="10800000">
            <a:off x="2653337" y="1266925"/>
            <a:ext cx="73289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smtClean="0">
                <a:solidFill>
                  <a:schemeClr val="accent3">
                    <a:lumMod val="50000"/>
                  </a:schemeClr>
                </a:solidFill>
                <a:latin typeface="PFDinTextCompPro-Thin"/>
                <a:cs typeface="PFDinTextCompPro-Thin"/>
              </a:rPr>
              <a:t>}</a:t>
            </a:r>
            <a:endParaRPr lang="en-US" sz="20000" dirty="0">
              <a:solidFill>
                <a:schemeClr val="accent3">
                  <a:lumMod val="50000"/>
                </a:schemeClr>
              </a:solidFill>
              <a:latin typeface="PFDinTextCompPro-Thin"/>
              <a:cs typeface="PFDinTextCompPro-Thi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37" y="2095500"/>
            <a:ext cx="246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150 observations</a:t>
            </a:r>
          </a:p>
          <a:p>
            <a:r>
              <a:rPr lang="en-US" sz="3000" i="1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(n = 150)</a:t>
            </a:r>
            <a:endParaRPr lang="en-US" sz="2000" i="1" dirty="0">
              <a:solidFill>
                <a:srgbClr val="CE0035"/>
              </a:solidFill>
              <a:latin typeface="PFDinTextCompPro-Italic"/>
              <a:cs typeface="PFDinTextCompPro-Italic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563131" y="3300894"/>
            <a:ext cx="533399" cy="1355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8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1337" y="3979902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response</a:t>
            </a:r>
            <a:endParaRPr lang="en-US" sz="3000" dirty="0" smtClean="0">
              <a:solidFill>
                <a:srgbClr val="0000FF"/>
              </a:solidFill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4162413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III. K-Nearest Neighbors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28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25789"/>
            <a:ext cx="4572000" cy="31599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608" y="1057513"/>
            <a:ext cx="638572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</a:t>
            </a:r>
            <a:r>
              <a:rPr lang="en-US" sz="3000" smtClean="0">
                <a:latin typeface="PFDinTextCompPro-Italic"/>
                <a:cs typeface="PFDinTextCompPro-Italic"/>
              </a:rPr>
              <a:t>the gray </a:t>
            </a:r>
            <a:r>
              <a:rPr lang="en-US" sz="3000" dirty="0" smtClean="0">
                <a:latin typeface="PFDinTextCompPro-Italic"/>
                <a:cs typeface="PFDinTextCompPro-Italic"/>
              </a:rPr>
              <a:t>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1)  Pick a value for k.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2)  Find colors of k nearest neighbors.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5367337" y="3543393"/>
            <a:ext cx="533400" cy="7601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6062472" y="3086100"/>
            <a:ext cx="86408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rot="3600000" flipV="1">
            <a:off x="6281928" y="3275916"/>
            <a:ext cx="86408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839912" y="3904446"/>
            <a:ext cx="6735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PFDinTextCompPro-Italic"/>
                <a:cs typeface="PFDinTextCompPro-Italic"/>
              </a:rPr>
              <a:t>k = 3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061322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773936"/>
            <a:ext cx="4493584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608" y="1057608"/>
            <a:ext cx="6385722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want to predict the color of </a:t>
            </a:r>
            <a:r>
              <a:rPr lang="en-US" sz="3000" smtClean="0">
                <a:latin typeface="PFDinTextCompPro-Italic"/>
                <a:cs typeface="PFDinTextCompPro-Italic"/>
              </a:rPr>
              <a:t>the gray </a:t>
            </a:r>
            <a:r>
              <a:rPr lang="en-US" sz="3000" dirty="0" smtClean="0">
                <a:latin typeface="PFDinTextCompPro-Italic"/>
                <a:cs typeface="PFDinTextCompPro-Italic"/>
              </a:rPr>
              <a:t>dot.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1)  Pick a value for k.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2)  Find colors of k nearest neighbors.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3)  Assign the most common color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       to </a:t>
            </a:r>
            <a:r>
              <a:rPr lang="en-US" sz="2500" smtClean="0">
                <a:latin typeface="PFDinTextCompPro-Italic"/>
                <a:cs typeface="PFDinTextCompPro-Italic"/>
              </a:rPr>
              <a:t>the gray </a:t>
            </a:r>
            <a:r>
              <a:rPr lang="en-US" sz="2500" dirty="0" smtClean="0">
                <a:latin typeface="PFDinTextCompPro-Italic"/>
                <a:cs typeface="PFDinTextCompPro-Italic"/>
              </a:rPr>
              <a:t>dot.</a:t>
            </a:r>
          </a:p>
        </p:txBody>
      </p:sp>
    </p:spTree>
    <p:extLst>
      <p:ext uri="{BB962C8B-B14F-4D97-AF65-F5344CB8AC3E}">
        <p14:creationId xmlns:p14="http://schemas.microsoft.com/office/powerpoint/2010/main" val="59455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IV. Linear Regression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67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Linear Regression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37" y="1104991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What is a </a:t>
            </a:r>
            <a:r>
              <a:rPr lang="en-US" sz="3000" dirty="0" smtClean="0">
                <a:latin typeface="PFDinTextCompPro-Medium"/>
                <a:cs typeface="PFDinTextCompPro-Medium"/>
              </a:rPr>
              <a:t>regression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A functional relationship between input &amp; response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</a:t>
            </a:r>
            <a:r>
              <a:rPr lang="en-US" sz="3000" dirty="0" smtClean="0">
                <a:latin typeface="PFDinTextCompPro-Medium"/>
                <a:cs typeface="PFDinTextCompPro-Medium"/>
              </a:rPr>
              <a:t>simple linear regression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 captures a linear relationship between a single input variable </a:t>
            </a:r>
            <a:r>
              <a:rPr lang="en-US" sz="2500" i="1" dirty="0" smtClean="0">
                <a:latin typeface="News706 BT"/>
                <a:cs typeface="PFDinTextCompPro-Italic"/>
              </a:rPr>
              <a:t>x</a:t>
            </a:r>
            <a:r>
              <a:rPr lang="en-US" sz="2000" i="1" dirty="0" smtClean="0">
                <a:latin typeface="News706 BT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and a response variable </a:t>
            </a:r>
            <a:r>
              <a:rPr lang="en-US" sz="2500" i="1" dirty="0" smtClean="0">
                <a:latin typeface="News706 BT"/>
                <a:cs typeface="PFDinTextCompPro-Italic"/>
              </a:rPr>
              <a:t>y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r>
              <a:rPr lang="en-US" sz="2500" i="1" dirty="0" smtClean="0">
                <a:latin typeface="News706 BT"/>
                <a:cs typeface="PFDinTextCompPro-Italic"/>
              </a:rPr>
              <a:t>y = </a:t>
            </a:r>
            <a:r>
              <a:rPr lang="en-US" sz="3000" i="1" dirty="0" smtClean="0">
                <a:latin typeface="Symbol" charset="2"/>
                <a:cs typeface="Symbol" charset="2"/>
              </a:rPr>
              <a:t>a</a:t>
            </a:r>
            <a:r>
              <a:rPr lang="en-US" sz="2500" i="1" dirty="0" smtClean="0">
                <a:latin typeface="News706 BT"/>
                <a:cs typeface="PFDinTextCompPro-Italic"/>
              </a:rPr>
              <a:t> + </a:t>
            </a:r>
            <a:r>
              <a:rPr lang="en-US" sz="2800" i="1" dirty="0" smtClean="0">
                <a:latin typeface="Symbol" charset="2"/>
                <a:cs typeface="Symbol" charset="2"/>
              </a:rPr>
              <a:t>b </a:t>
            </a:r>
            <a:r>
              <a:rPr lang="en-US" sz="2500" i="1" spc="300" dirty="0" smtClean="0">
                <a:latin typeface="News706 BT"/>
                <a:cs typeface="PFDinTextCompPro-Italic"/>
              </a:rPr>
              <a:t>x</a:t>
            </a:r>
            <a:r>
              <a:rPr lang="en-US" sz="2500" i="1" dirty="0" smtClean="0">
                <a:latin typeface="News706 BT"/>
                <a:cs typeface="PFDinTextCompPro-Italic"/>
              </a:rPr>
              <a:t> + </a:t>
            </a:r>
            <a:r>
              <a:rPr lang="en-US" sz="2500" i="1" dirty="0" smtClean="0">
                <a:latin typeface="Symbol" charset="2"/>
                <a:cs typeface="Symbol" charset="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2047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Linear Regression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37" y="1104990"/>
            <a:ext cx="8382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What do the terms in this model mean?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>
              <a:lnSpc>
                <a:spcPct val="120000"/>
              </a:lnSpc>
            </a:pPr>
            <a:r>
              <a:rPr lang="en-US" sz="2500" i="1" dirty="0" smtClean="0">
                <a:latin typeface="News706 BT"/>
                <a:cs typeface="PFDinTextCompPro-Italic"/>
              </a:rPr>
              <a:t>y = </a:t>
            </a:r>
            <a:r>
              <a:rPr lang="en-US" sz="3000" i="1" dirty="0" smtClean="0">
                <a:latin typeface="Symbol" charset="2"/>
                <a:cs typeface="Symbol" charset="2"/>
              </a:rPr>
              <a:t>a</a:t>
            </a:r>
            <a:r>
              <a:rPr lang="en-US" sz="2500" i="1" dirty="0" smtClean="0">
                <a:latin typeface="News706 BT"/>
                <a:cs typeface="PFDinTextCompPro-Italic"/>
              </a:rPr>
              <a:t> + </a:t>
            </a:r>
            <a:r>
              <a:rPr lang="en-US" sz="2800" i="1" dirty="0">
                <a:latin typeface="Symbol" charset="2"/>
                <a:cs typeface="Symbol" charset="2"/>
              </a:rPr>
              <a:t>b </a:t>
            </a:r>
            <a:r>
              <a:rPr lang="en-US" sz="2500" i="1" spc="300" dirty="0" smtClean="0">
                <a:latin typeface="News706 BT"/>
                <a:cs typeface="PFDinTextCompPro-Italic"/>
              </a:rPr>
              <a:t>x</a:t>
            </a:r>
            <a:r>
              <a:rPr lang="en-US" sz="2500" i="1" dirty="0" smtClean="0">
                <a:latin typeface="News706 BT"/>
                <a:cs typeface="PFDinTextCompPro-Italic"/>
              </a:rPr>
              <a:t> + </a:t>
            </a:r>
            <a:r>
              <a:rPr lang="en-US" sz="3000" i="1" dirty="0" smtClean="0">
                <a:latin typeface="Symbol" charset="2"/>
                <a:cs typeface="Symbol" charset="2"/>
              </a:rPr>
              <a:t>e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>
              <a:lnSpc>
                <a:spcPct val="120000"/>
              </a:lnSpc>
            </a:pPr>
            <a:r>
              <a:rPr lang="en-US" sz="3000" dirty="0" smtClean="0">
                <a:latin typeface="PFDinTextCompPro-Italic"/>
                <a:cs typeface="PFDinTextCompPro-Italic"/>
              </a:rPr>
              <a:t>A:   </a:t>
            </a:r>
            <a:r>
              <a:rPr lang="en-US" sz="2500" i="1" dirty="0" smtClean="0">
                <a:latin typeface="News706 BT"/>
                <a:cs typeface="News706 Bd BT"/>
              </a:rPr>
              <a:t>y</a:t>
            </a:r>
            <a:r>
              <a:rPr lang="en-US" sz="2500" dirty="0" smtClean="0">
                <a:latin typeface="News706 BT"/>
                <a:cs typeface="News706 Bd BT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Medium"/>
                <a:cs typeface="PFDinTextCompPro-Medium"/>
              </a:rPr>
              <a:t>response variable</a:t>
            </a:r>
            <a:r>
              <a:rPr lang="en-US" sz="3000" dirty="0" smtClean="0">
                <a:latin typeface="PFDinTextCompPro-Italic"/>
                <a:cs typeface="PFDinTextCompPro-Italic"/>
              </a:rPr>
              <a:t> (the one we want to predict)</a:t>
            </a:r>
          </a:p>
          <a:p>
            <a:pPr algn="l">
              <a:lnSpc>
                <a:spcPct val="120000"/>
              </a:lnSpc>
            </a:pPr>
            <a:r>
              <a:rPr lang="en-US" sz="3000" dirty="0" smtClean="0">
                <a:latin typeface="PFDinTextCompPro-Italic"/>
                <a:cs typeface="PFDinTextCompPro-Italic"/>
              </a:rPr>
              <a:t>      </a:t>
            </a:r>
            <a:r>
              <a:rPr lang="en-US" sz="2500" i="1" dirty="0">
                <a:latin typeface="News706 BT"/>
                <a:cs typeface="News706 Bd BT"/>
              </a:rPr>
              <a:t>x</a:t>
            </a:r>
            <a:r>
              <a:rPr lang="en-US" sz="3000" dirty="0">
                <a:latin typeface="PFDinTextCompPro-Italic"/>
                <a:cs typeface="PFDinTextCompPro-Italic"/>
              </a:rPr>
              <a:t> = </a:t>
            </a:r>
            <a:r>
              <a:rPr lang="en-US" sz="3000" dirty="0">
                <a:latin typeface="PFDinTextCompPro-Medium"/>
                <a:cs typeface="PFDinTextCompPro-Medium"/>
              </a:rPr>
              <a:t>input variable</a:t>
            </a:r>
            <a:r>
              <a:rPr lang="en-US" sz="3000" dirty="0">
                <a:latin typeface="PFDinTextCompPro-Italic"/>
                <a:cs typeface="PFDinTextCompPro-Italic"/>
              </a:rPr>
              <a:t> (the one we use to </a:t>
            </a:r>
            <a:r>
              <a:rPr lang="en-US" sz="3000" dirty="0" smtClean="0">
                <a:latin typeface="PFDinTextCompPro-Italic"/>
                <a:cs typeface="PFDinTextCompPro-Italic"/>
              </a:rPr>
              <a:t>train the model)</a:t>
            </a:r>
          </a:p>
          <a:p>
            <a:pPr algn="l">
              <a:lnSpc>
                <a:spcPct val="120000"/>
              </a:lnSpc>
            </a:pPr>
            <a:r>
              <a:rPr lang="en-US" sz="3000" i="1" dirty="0">
                <a:latin typeface="Symbol" charset="2"/>
                <a:cs typeface="Symbol" charset="2"/>
              </a:rPr>
              <a:t>  </a:t>
            </a:r>
            <a:r>
              <a:rPr lang="en-US" sz="3000" i="1" dirty="0" smtClean="0">
                <a:latin typeface="Symbol" charset="2"/>
                <a:cs typeface="Symbol" charset="2"/>
              </a:rPr>
              <a:t>  a</a:t>
            </a:r>
            <a:r>
              <a:rPr lang="en-US" sz="3000" dirty="0" smtClean="0">
                <a:latin typeface="PFDinTextCompPro-Light"/>
                <a:cs typeface="PFDinTextCompPro-Light"/>
              </a:rPr>
              <a:t> = </a:t>
            </a:r>
            <a:r>
              <a:rPr lang="en-US" sz="3000" dirty="0" smtClean="0">
                <a:latin typeface="PFDinTextCompPro-Medium"/>
                <a:cs typeface="PFDinTextCompPro-Medium"/>
              </a:rPr>
              <a:t>intercept </a:t>
            </a:r>
            <a:r>
              <a:rPr lang="en-US" sz="3000" dirty="0" smtClean="0">
                <a:latin typeface="PFDinTextCompPro-Italic"/>
                <a:cs typeface="PFDinTextCompPro-Italic"/>
              </a:rPr>
              <a:t>(where the line crosses the y-axis)</a:t>
            </a:r>
            <a:endParaRPr lang="en-US" sz="3000" dirty="0" smtClean="0">
              <a:latin typeface="PFDinTextCompPro-Light"/>
              <a:cs typeface="PFDinTextCompPro-Light"/>
            </a:endParaRPr>
          </a:p>
          <a:p>
            <a:pPr algn="l">
              <a:lnSpc>
                <a:spcPct val="120000"/>
              </a:lnSpc>
            </a:pPr>
            <a:r>
              <a:rPr lang="en-US" sz="3000" i="1" dirty="0">
                <a:latin typeface="Symbol" charset="2"/>
                <a:cs typeface="Symbol" charset="2"/>
              </a:rPr>
              <a:t> </a:t>
            </a:r>
            <a:r>
              <a:rPr lang="en-US" sz="3000" i="1" dirty="0" smtClean="0">
                <a:latin typeface="Symbol" charset="2"/>
                <a:cs typeface="Symbol" charset="2"/>
              </a:rPr>
              <a:t>   b</a:t>
            </a:r>
            <a:r>
              <a:rPr lang="en-US" sz="3000" dirty="0" smtClean="0">
                <a:latin typeface="PFDinTextCompPro-Italic"/>
                <a:cs typeface="PFDinTextCompPro-Italic"/>
              </a:rPr>
              <a:t> = </a:t>
            </a:r>
            <a:r>
              <a:rPr lang="en-US" sz="3000" dirty="0" smtClean="0">
                <a:latin typeface="PFDinTextCompPro-Medium"/>
                <a:cs typeface="PFDinTextCompPro-Medium"/>
              </a:rPr>
              <a:t>regression coefficient</a:t>
            </a:r>
            <a:r>
              <a:rPr lang="en-US" sz="3000" dirty="0" smtClean="0">
                <a:latin typeface="PFDinTextCompPro-Italic"/>
                <a:cs typeface="PFDinTextCompPro-Italic"/>
              </a:rPr>
              <a:t> (the model parameter)</a:t>
            </a:r>
          </a:p>
          <a:p>
            <a:pPr algn="l">
              <a:lnSpc>
                <a:spcPct val="120000"/>
              </a:lnSpc>
            </a:pPr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 </a:t>
            </a:r>
            <a:r>
              <a:rPr lang="en-US" sz="3000" i="1" dirty="0" smtClean="0">
                <a:latin typeface="Symbol" charset="2"/>
                <a:cs typeface="Symbol" charset="2"/>
              </a:rPr>
              <a:t>e</a:t>
            </a:r>
            <a:r>
              <a:rPr lang="en-US" sz="3000" dirty="0" smtClean="0">
                <a:latin typeface="PFDinTextCompPro-Italic"/>
                <a:cs typeface="PFDinTextCompPro-Italic"/>
              </a:rPr>
              <a:t> = </a:t>
            </a:r>
            <a:r>
              <a:rPr lang="en-US" sz="3000" dirty="0" smtClean="0">
                <a:latin typeface="PFDinTextCompPro-Medium"/>
                <a:cs typeface="PFDinTextCompPro-Medium"/>
              </a:rPr>
              <a:t>residual</a:t>
            </a:r>
            <a:r>
              <a:rPr lang="en-US" sz="3000" dirty="0" smtClean="0">
                <a:latin typeface="PFDinTextCompPro-Italic"/>
                <a:cs typeface="PFDinTextCompPro-Italic"/>
              </a:rPr>
              <a:t> (the error)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367270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Linear Regression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37" y="1104991"/>
            <a:ext cx="838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extend this model to several input variables, giving us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multiple linear regression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model: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>
              <a:lnSpc>
                <a:spcPct val="120000"/>
              </a:lnSpc>
            </a:pPr>
            <a:r>
              <a:rPr lang="en-US" sz="3000" i="1" dirty="0">
                <a:latin typeface="News706 BT"/>
                <a:cs typeface="PFDinTextCompPro-Italic"/>
              </a:rPr>
              <a:t>y = </a:t>
            </a:r>
            <a:r>
              <a:rPr lang="en-US" sz="3000" i="1" dirty="0">
                <a:latin typeface="Symbol" charset="2"/>
                <a:cs typeface="Symbol" charset="2"/>
              </a:rPr>
              <a:t>a</a:t>
            </a:r>
            <a:r>
              <a:rPr lang="en-US" sz="3000" i="1" dirty="0">
                <a:latin typeface="News706 BT"/>
                <a:cs typeface="PFDinTextCompPro-Italic"/>
              </a:rPr>
              <a:t> + </a:t>
            </a:r>
            <a:r>
              <a:rPr lang="en-US" sz="3000" i="1" dirty="0">
                <a:latin typeface="Symbol" charset="2"/>
                <a:cs typeface="Symbol" charset="2"/>
              </a:rPr>
              <a:t>b </a:t>
            </a:r>
            <a:r>
              <a:rPr lang="en-US" sz="3000" i="1" spc="300" baseline="-25000" dirty="0" smtClean="0">
                <a:latin typeface="News706 BT"/>
                <a:cs typeface="Symbol" charset="2"/>
              </a:rPr>
              <a:t>1</a:t>
            </a:r>
            <a:r>
              <a:rPr lang="en-US" sz="3000" i="1" spc="300" dirty="0" smtClean="0">
                <a:latin typeface="News706 BT"/>
                <a:cs typeface="PFDinTextCompPro-Italic"/>
              </a:rPr>
              <a:t>x</a:t>
            </a:r>
            <a:r>
              <a:rPr lang="en-US" sz="3000" i="1" spc="300" baseline="-25000" dirty="0" smtClean="0">
                <a:latin typeface="News706 BT"/>
                <a:cs typeface="PFDinTextCompPro-Italic"/>
              </a:rPr>
              <a:t>1</a:t>
            </a:r>
            <a:r>
              <a:rPr lang="en-US" sz="3000" i="1" spc="300" dirty="0" smtClean="0">
                <a:latin typeface="News706 BT"/>
                <a:cs typeface="PFDinTextCompPro-Italic"/>
              </a:rPr>
              <a:t> </a:t>
            </a:r>
            <a:r>
              <a:rPr lang="en-US" sz="3000" i="1" spc="300" dirty="0">
                <a:latin typeface="News706 BT"/>
                <a:cs typeface="PFDinTextCompPro-Italic"/>
              </a:rPr>
              <a:t>+ … + </a:t>
            </a:r>
            <a:r>
              <a:rPr lang="en-US" sz="3000" i="1" dirty="0">
                <a:latin typeface="Symbol" charset="2"/>
                <a:cs typeface="Symbol" charset="2"/>
              </a:rPr>
              <a:t>b </a:t>
            </a:r>
            <a:r>
              <a:rPr lang="en-US" sz="3000" i="1" spc="300" baseline="-25000" dirty="0" err="1" smtClean="0">
                <a:latin typeface="News706 BT"/>
                <a:cs typeface="Symbol" charset="2"/>
              </a:rPr>
              <a:t>n</a:t>
            </a:r>
            <a:r>
              <a:rPr lang="en-US" sz="3000" i="1" spc="300" dirty="0" err="1" smtClean="0">
                <a:latin typeface="News706 BT"/>
                <a:cs typeface="PFDinTextCompPro-Italic"/>
              </a:rPr>
              <a:t>x</a:t>
            </a:r>
            <a:r>
              <a:rPr lang="en-US" sz="3000" i="1" spc="300" baseline="-25000" dirty="0" err="1" smtClean="0">
                <a:latin typeface="News706 BT"/>
                <a:cs typeface="PFDinTextCompPro-Italic"/>
              </a:rPr>
              <a:t>n</a:t>
            </a:r>
            <a:r>
              <a:rPr lang="en-US" sz="3000" i="1" dirty="0" smtClean="0">
                <a:latin typeface="News706 BT"/>
                <a:cs typeface="PFDinTextCompPro-Italic"/>
              </a:rPr>
              <a:t> </a:t>
            </a:r>
            <a:r>
              <a:rPr lang="en-US" sz="3000" i="1" dirty="0">
                <a:latin typeface="News706 BT"/>
                <a:cs typeface="PFDinTextCompPro-Italic"/>
              </a:rPr>
              <a:t>+ </a:t>
            </a:r>
            <a:r>
              <a:rPr lang="en-US" sz="3000" i="1" dirty="0" smtClean="0">
                <a:latin typeface="Symbol" charset="2"/>
                <a:cs typeface="Symbol" charset="2"/>
              </a:rPr>
              <a:t>e</a:t>
            </a:r>
            <a:endParaRPr lang="en-US" sz="3000" i="1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53499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 bwMode="auto">
          <a:xfrm>
            <a:off x="3043237" y="3339495"/>
            <a:ext cx="0" cy="2038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1630490" y="4090643"/>
            <a:ext cx="0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2360649" y="3473012"/>
            <a:ext cx="0" cy="3867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2093398" y="3821668"/>
            <a:ext cx="0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2814637" y="3212068"/>
            <a:ext cx="0" cy="45432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1976437" y="4090645"/>
            <a:ext cx="0" cy="2855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2658409" y="3717526"/>
            <a:ext cx="0" cy="23410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>
            <a:endCxn id="23" idx="0"/>
          </p:cNvCxnSpPr>
          <p:nvPr/>
        </p:nvCxnSpPr>
        <p:spPr bwMode="auto">
          <a:xfrm>
            <a:off x="3348037" y="3369108"/>
            <a:ext cx="0" cy="34850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>
            <a:endCxn id="24" idx="0"/>
          </p:cNvCxnSpPr>
          <p:nvPr/>
        </p:nvCxnSpPr>
        <p:spPr bwMode="auto">
          <a:xfrm>
            <a:off x="3575707" y="3276662"/>
            <a:ext cx="1023" cy="1361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Linear Regression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to 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estimate </a:t>
            </a:r>
            <a:r>
              <a:rPr lang="en-US" sz="3000" dirty="0" smtClean="0">
                <a:latin typeface="PFDinTextCompPro-Italic"/>
                <a:cs typeface="PFDinTextCompPro-Italic"/>
              </a:rPr>
              <a:t>coefficients for a linear model?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>
              <a:lnSpc>
                <a:spcPct val="120000"/>
              </a:lnSpc>
            </a:pPr>
            <a:r>
              <a:rPr lang="en-US" sz="3000" dirty="0" smtClean="0">
                <a:latin typeface="PFDinTextCompPro-Italic"/>
                <a:cs typeface="PFDinTextCompPro-Italic"/>
              </a:rPr>
              <a:t>A: By finding the line that minimizes the sum of squared residuals.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388605" y="283107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1017387" y="4659868"/>
            <a:ext cx="300021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Oval 6"/>
          <p:cNvSpPr/>
          <p:nvPr/>
        </p:nvSpPr>
        <p:spPr bwMode="auto">
          <a:xfrm>
            <a:off x="1592398" y="4052544"/>
            <a:ext cx="76200" cy="762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938337" y="4355069"/>
            <a:ext cx="76200" cy="762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24137" y="3897869"/>
            <a:ext cx="76200" cy="762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49590" y="3745468"/>
            <a:ext cx="76200" cy="762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319348" y="3412726"/>
            <a:ext cx="76200" cy="762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005140" y="3292818"/>
            <a:ext cx="76200" cy="762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309956" y="3717526"/>
            <a:ext cx="76200" cy="762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3538537" y="3412726"/>
            <a:ext cx="76200" cy="762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776537" y="3135869"/>
            <a:ext cx="76200" cy="76200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84287" y="4697968"/>
            <a:ext cx="33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x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877383" y="3452336"/>
            <a:ext cx="33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1392201" y="3212068"/>
            <a:ext cx="2298736" cy="115315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7190342" y="2875501"/>
            <a:ext cx="0" cy="34744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6444420" y="2488177"/>
            <a:ext cx="135561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 smtClean="0">
                <a:latin typeface="PF Din Text Comp Pro" panose="02000506020000020004" pitchFamily="2" charset="0"/>
                <a:cs typeface="PFDinTextCompPro-Italic"/>
              </a:rPr>
              <a:t>Model Prediction</a:t>
            </a:r>
            <a:endParaRPr lang="en-US" sz="1800" dirty="0">
              <a:latin typeface="PF Din Text Comp Pro" panose="02000506020000020004" pitchFamily="2" charset="0"/>
              <a:cs typeface="PFDinTextCompPro-Italic"/>
            </a:endParaRPr>
          </a:p>
        </p:txBody>
      </p:sp>
      <p:cxnSp>
        <p:nvCxnSpPr>
          <p:cNvPr id="62" name="Straight Arrow Connector 61"/>
          <p:cNvCxnSpPr/>
          <p:nvPr/>
        </p:nvCxnSpPr>
        <p:spPr bwMode="auto">
          <a:xfrm flipV="1">
            <a:off x="7577230" y="3788649"/>
            <a:ext cx="187131" cy="3769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Rectangle 63"/>
          <p:cNvSpPr/>
          <p:nvPr/>
        </p:nvSpPr>
        <p:spPr>
          <a:xfrm>
            <a:off x="6408746" y="4165556"/>
            <a:ext cx="135561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 smtClean="0">
                <a:latin typeface="PF Din Text Comp Pro" panose="02000506020000020004" pitchFamily="2" charset="0"/>
                <a:cs typeface="PFDinTextCompPro-Italic"/>
              </a:rPr>
              <a:t>Observed Result</a:t>
            </a:r>
            <a:endParaRPr lang="en-US" sz="1800" dirty="0">
              <a:latin typeface="PF Din Text Comp Pro" panose="02000506020000020004" pitchFamily="2" charset="0"/>
              <a:cs typeface="PFDinTextCompPro-Italic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759923"/>
              </p:ext>
            </p:extLst>
          </p:nvPr>
        </p:nvGraphicFramePr>
        <p:xfrm>
          <a:off x="4898878" y="3091095"/>
          <a:ext cx="336391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4" imgW="1549080" imgH="330120" progId="Equation.3">
                  <p:embed/>
                </p:oleObj>
              </mc:Choice>
              <mc:Fallback>
                <p:oleObj name="Equation" r:id="rId4" imgW="15490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8878" y="3091095"/>
                        <a:ext cx="3363913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297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/>
              <a:t>V</a:t>
            </a:r>
            <a:r>
              <a:rPr lang="en-US" sz="7500" smtClean="0"/>
              <a:t>. Logistic Regression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99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52937" y="866775"/>
            <a:ext cx="4114800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X. Neural Networks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XI. Recommenders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XII. Categorical Variables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XiII. Model Eval. Procedures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XIV. Model Eval. Metrics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XV. Unsupervised Learning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XVI. Cluster Analysis</a:t>
            </a:r>
            <a:b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smtClean="0">
                <a:latin typeface="PFDinTextCompPro-Bold" charset="0"/>
                <a:ea typeface="ヒラギノ角ゴ ProN W6" charset="0"/>
                <a:cs typeface="ヒラギノ角ゴ ProN W6" charset="0"/>
              </a:rPr>
              <a:t>XVII. Dimension Reduction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90538" y="876300"/>
            <a:ext cx="3733800" cy="4191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599"/>
              </a:lnSpc>
              <a:spcBef>
                <a:spcPct val="0"/>
              </a:spcBef>
              <a:spcAft>
                <a:spcPct val="0"/>
              </a:spcAft>
              <a:defRPr sz="3900" b="1" cap="all">
                <a:solidFill>
                  <a:schemeClr val="tx1"/>
                </a:solidFill>
                <a:latin typeface="+mj-lt"/>
                <a:ea typeface="+mj-ea"/>
                <a:cs typeface="+mj-cs"/>
                <a:sym typeface="PFDinTextCompPro-Bold" charset="0"/>
              </a:defRPr>
            </a:lvl1pPr>
            <a:lvl2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2pPr>
            <a:lvl3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3pPr>
            <a:lvl4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4pPr>
            <a:lvl5pPr algn="l" rtl="0" eaLnBrk="0" fontAlgn="base" hangingPunct="0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5pPr>
            <a:lvl6pPr marL="329138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6pPr>
            <a:lvl7pPr marL="658277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7pPr>
            <a:lvl8pPr marL="987415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8pPr>
            <a:lvl9pPr marL="1316553" algn="l" rtl="0" fontAlgn="base">
              <a:lnSpc>
                <a:spcPts val="2304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PFDinTextCompPro-Bold" charset="0"/>
                <a:ea typeface="ヒラギノ角ゴ ProN W6" charset="0"/>
                <a:cs typeface="ヒラギノ角ゴ ProN W6" charset="0"/>
                <a:sym typeface="PFDinTextCompPro-Bold" charset="0"/>
              </a:defRPr>
            </a:lvl9pPr>
          </a:lstStyle>
          <a:p>
            <a:pPr>
              <a:lnSpc>
                <a:spcPts val="3600"/>
              </a:lnSpc>
              <a:defRPr/>
            </a:pPr>
            <a: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Data Science Workflow</a:t>
            </a:r>
            <a:b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Supervised Learning</a:t>
            </a:r>
            <a:b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K-Nearest Neighbors</a:t>
            </a:r>
            <a:b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Linear regression</a:t>
            </a:r>
            <a:b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Logistic Regression</a:t>
            </a:r>
            <a:b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VI. Naïve Bayes</a:t>
            </a:r>
            <a:b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VII. Decision Trees</a:t>
            </a:r>
          </a:p>
          <a:p>
            <a:pPr>
              <a:lnSpc>
                <a:spcPts val="3600"/>
              </a:lnSpc>
              <a:defRPr/>
            </a:pPr>
            <a: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VIII. Random Forests</a:t>
            </a:r>
            <a:b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kern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IX. AdaBoost</a:t>
            </a:r>
            <a:endParaRPr lang="en-US" sz="3000" kern="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1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Logistic Regression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</a:t>
            </a:r>
            <a:r>
              <a:rPr lang="en-US" sz="3000" dirty="0" smtClean="0">
                <a:latin typeface="PFDinTextCompPro-Medium"/>
                <a:cs typeface="PFDinTextCompPro-Medium"/>
              </a:rPr>
              <a:t>logistic regression</a:t>
            </a:r>
            <a:r>
              <a:rPr lang="en-US" sz="3000" dirty="0" smtClean="0">
                <a:latin typeface="PFDinTextCompPro-Italic"/>
                <a:cs typeface="PFDinTextCompPro-Italic"/>
              </a:rPr>
              <a:t>?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generalization of the linear regression model 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classification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 problems.</a:t>
            </a:r>
          </a:p>
        </p:txBody>
      </p:sp>
    </p:spTree>
    <p:extLst>
      <p:ext uri="{BB962C8B-B14F-4D97-AF65-F5344CB8AC3E}">
        <p14:creationId xmlns:p14="http://schemas.microsoft.com/office/powerpoint/2010/main" val="274460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Logistic Regression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In linear regression, we used a set of input variables to predict the value of a continuous response variable.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In logistic regression, we use a set of input variables to predict </a:t>
            </a:r>
            <a:r>
              <a:rPr lang="en-US" sz="3000" i="1" dirty="0">
                <a:latin typeface="PFDinTextCompPro-Italic"/>
                <a:cs typeface="PFDinTextCompPro-Italic"/>
                <a:sym typeface="Wingdings"/>
              </a:rPr>
              <a:t>probabilities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of class membership.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These probabilities can then mapped to </a:t>
            </a:r>
            <a:r>
              <a:rPr lang="en-US" sz="3000" i="1" dirty="0" smtClean="0">
                <a:latin typeface="PFDinTextCompPro-Italic"/>
                <a:cs typeface="PFDinTextCompPro-Italic"/>
                <a:sym typeface="Wingdings"/>
              </a:rPr>
              <a:t>class labels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, thus predicting the class for each observation.</a:t>
            </a:r>
          </a:p>
        </p:txBody>
      </p:sp>
    </p:spTree>
    <p:extLst>
      <p:ext uri="{BB962C8B-B14F-4D97-AF65-F5344CB8AC3E}">
        <p14:creationId xmlns:p14="http://schemas.microsoft.com/office/powerpoint/2010/main" val="727171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Logistic Regression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When performing linear regression, we use the following function: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When performing logistic regression, we use the following form: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238374"/>
              </p:ext>
            </p:extLst>
          </p:nvPr>
        </p:nvGraphicFramePr>
        <p:xfrm>
          <a:off x="2179638" y="3676650"/>
          <a:ext cx="45339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4" imgW="1726920" imgH="419040" progId="Equation.3">
                  <p:embed/>
                </p:oleObj>
              </mc:Choice>
              <mc:Fallback>
                <p:oleObj name="Equation" r:id="rId4" imgW="17269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3676650"/>
                        <a:ext cx="45339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190163"/>
              </p:ext>
            </p:extLst>
          </p:nvPr>
        </p:nvGraphicFramePr>
        <p:xfrm>
          <a:off x="3425832" y="1960654"/>
          <a:ext cx="206692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6" imgW="787320" imgH="228600" progId="Equation.3">
                  <p:embed/>
                </p:oleObj>
              </mc:Choice>
              <mc:Fallback>
                <p:oleObj name="Equation" r:id="rId6" imgW="787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32" y="1960654"/>
                        <a:ext cx="2066925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0" idx="0"/>
          </p:cNvCxnSpPr>
          <p:nvPr/>
        </p:nvCxnSpPr>
        <p:spPr bwMode="auto">
          <a:xfrm flipV="1">
            <a:off x="1714879" y="4348356"/>
            <a:ext cx="452059" cy="1855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>
          <a:xfrm>
            <a:off x="261937" y="4533900"/>
            <a:ext cx="2905884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 smtClean="0">
                <a:latin typeface="PF Din Text Comp Pro" panose="02000506020000020004" pitchFamily="2" charset="0"/>
                <a:cs typeface="PFDinTextCompPro-Italic"/>
              </a:rPr>
              <a:t>Probability of y = 1, given x</a:t>
            </a:r>
            <a:endParaRPr lang="en-US" sz="1800" dirty="0">
              <a:latin typeface="PF Din Text Comp Pro" panose="02000506020000020004" pitchFamily="2" charset="0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16294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Logistic Regression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linear regression, the parameter </a:t>
            </a:r>
            <a:r>
              <a:rPr lang="en-US" sz="3000" i="1" dirty="0" smtClean="0">
                <a:latin typeface="Symbol" charset="2"/>
                <a:cs typeface="Symbol" charset="2"/>
              </a:rPr>
              <a:t>b</a:t>
            </a:r>
            <a:r>
              <a:rPr lang="en-US" sz="3000" i="1" baseline="-25000" dirty="0" smtClean="0">
                <a:latin typeface="Symbol" charset="2"/>
                <a:cs typeface="Symbol" charset="2"/>
              </a:rPr>
              <a:t>1</a:t>
            </a:r>
            <a:r>
              <a:rPr lang="en-US" sz="3000" dirty="0" smtClean="0">
                <a:latin typeface="PFDinTextCompPro-Italic"/>
                <a:cs typeface="PFDinTextCompPro-Italic"/>
              </a:rPr>
              <a:t> represents the change in the 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response variable </a:t>
            </a:r>
            <a:r>
              <a:rPr lang="en-US" sz="3000" dirty="0" smtClean="0">
                <a:latin typeface="PFDinTextCompPro-Italic"/>
                <a:cs typeface="PFDinTextCompPro-Italic"/>
              </a:rPr>
              <a:t>for a unit change in 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logistic regression, </a:t>
            </a:r>
            <a:r>
              <a:rPr lang="en-US" sz="3000" i="1" dirty="0">
                <a:latin typeface="Symbol" charset="2"/>
                <a:cs typeface="Symbol" charset="2"/>
              </a:rPr>
              <a:t>b</a:t>
            </a:r>
            <a:r>
              <a:rPr lang="en-US" sz="3000" i="1" baseline="-25000" dirty="0">
                <a:latin typeface="Symbol" charset="2"/>
                <a:cs typeface="Symbol" charset="2"/>
              </a:rPr>
              <a:t>1</a:t>
            </a:r>
            <a:r>
              <a:rPr lang="en-US" sz="3000" dirty="0" smtClean="0">
                <a:latin typeface="PFDinTextCompPro-Italic"/>
                <a:cs typeface="PFDinTextCompPro-Italic"/>
              </a:rPr>
              <a:t> represents the change in the 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log-odds </a:t>
            </a:r>
            <a:r>
              <a:rPr lang="en-US" sz="3000" dirty="0" smtClean="0">
                <a:latin typeface="PFDinTextCompPro-Italic"/>
                <a:cs typeface="PFDinTextCompPro-Italic"/>
              </a:rPr>
              <a:t>for a unit change in 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means that        gives us the change in the 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odds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unit change in x.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392595"/>
              </p:ext>
            </p:extLst>
          </p:nvPr>
        </p:nvGraphicFramePr>
        <p:xfrm>
          <a:off x="2566998" y="3895489"/>
          <a:ext cx="468377" cy="45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4" imgW="215640" imgH="203040" progId="Equation.3">
                  <p:embed/>
                </p:oleObj>
              </mc:Choice>
              <mc:Fallback>
                <p:oleObj name="Equation" r:id="rId4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98" y="3895489"/>
                        <a:ext cx="468377" cy="45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8378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Logistic Regression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Example: </a:t>
            </a:r>
            <a:r>
              <a:rPr lang="en-US" sz="3000" dirty="0" smtClean="0">
                <a:latin typeface="PFDinTextCompPro-Italic"/>
                <a:cs typeface="PFDinTextCompPro-Italic"/>
              </a:rPr>
              <a:t>Suppose </a:t>
            </a:r>
            <a:r>
              <a:rPr lang="en-US" sz="3000" dirty="0">
                <a:latin typeface="PFDinTextCompPro-Italic"/>
                <a:cs typeface="PFDinTextCompPro-Italic"/>
              </a:rPr>
              <a:t>we are interested in </a:t>
            </a:r>
            <a:r>
              <a:rPr lang="en-US" sz="3000" dirty="0" smtClean="0">
                <a:latin typeface="PFDinTextCompPro-Italic"/>
                <a:cs typeface="PFDinTextCompPro-Italic"/>
              </a:rPr>
              <a:t>mobile purchase behavior. </a:t>
            </a:r>
            <a:r>
              <a:rPr lang="en-US" sz="3000" dirty="0">
                <a:latin typeface="PFDinTextCompPro-Italic"/>
                <a:cs typeface="PFDinTextCompPro-Italic"/>
              </a:rPr>
              <a:t>Let y be a class label denoting purchase/no purchase, and let x denote </a:t>
            </a:r>
            <a:r>
              <a:rPr lang="en-US" sz="3000" dirty="0" smtClean="0">
                <a:latin typeface="PFDinTextCompPro-Italic"/>
                <a:cs typeface="PFDinTextCompPro-Italic"/>
              </a:rPr>
              <a:t>whether phone was an iPhone.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perform a logistic regression, and we get </a:t>
            </a:r>
            <a:r>
              <a:rPr lang="en-US" sz="3000" i="1" dirty="0" smtClean="0">
                <a:latin typeface="Symbol" charset="2"/>
                <a:cs typeface="Symbol" charset="2"/>
              </a:rPr>
              <a:t>b</a:t>
            </a:r>
            <a:r>
              <a:rPr lang="en-US" sz="3000" i="1" baseline="-25000" dirty="0" smtClean="0">
                <a:latin typeface="Symbol" charset="2"/>
                <a:cs typeface="Symbol" charset="2"/>
              </a:rPr>
              <a:t>1 </a:t>
            </a:r>
            <a:r>
              <a:rPr lang="en-US" sz="3000" dirty="0" smtClean="0">
                <a:latin typeface="PFDinTextCompPro-Italic"/>
                <a:cs typeface="PFDinTextCompPro-Italic"/>
              </a:rPr>
              <a:t>= 0.693. 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 the odds ratio is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exp</a:t>
            </a:r>
            <a:r>
              <a:rPr lang="en-US" sz="3000" dirty="0" smtClean="0">
                <a:latin typeface="PFDinTextCompPro-Italic"/>
                <a:cs typeface="PFDinTextCompPro-Italic"/>
              </a:rPr>
              <a:t>(0.693) = 2, meaning the likelihood of purchase is twice as high if the phone is an iPhone.</a:t>
            </a:r>
          </a:p>
        </p:txBody>
      </p:sp>
    </p:spTree>
    <p:extLst>
      <p:ext uri="{BB962C8B-B14F-4D97-AF65-F5344CB8AC3E}">
        <p14:creationId xmlns:p14="http://schemas.microsoft.com/office/powerpoint/2010/main" val="4268630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VI. Naïve Bayes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823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Bayesian inference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56" y="2019300"/>
            <a:ext cx="6723063" cy="1747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Suppose we have a dataset with features </a:t>
            </a:r>
            <a:r>
              <a:rPr lang="en-US" sz="2000" i="1" dirty="0" smtClean="0">
                <a:latin typeface="+mn-lt"/>
                <a:cs typeface="PFDinTextCompPro-Italic"/>
              </a:rPr>
              <a:t>x</a:t>
            </a:r>
            <a:r>
              <a:rPr lang="en-US" sz="2000" i="1" baseline="-25000" dirty="0" smtClean="0">
                <a:latin typeface="+mn-lt"/>
                <a:cs typeface="PFDinTextCompPro-Italic"/>
              </a:rPr>
              <a:t>1</a:t>
            </a:r>
            <a:r>
              <a:rPr lang="en-US" sz="2000" i="1" dirty="0" smtClean="0">
                <a:latin typeface="+mn-lt"/>
                <a:cs typeface="PFDinTextCompPro-Italic"/>
              </a:rPr>
              <a:t>, …, </a:t>
            </a:r>
            <a:r>
              <a:rPr lang="en-US" sz="2000" i="1" dirty="0" err="1" smtClean="0">
                <a:latin typeface="+mn-lt"/>
                <a:cs typeface="PFDinTextCompPro-Italic"/>
              </a:rPr>
              <a:t>x</a:t>
            </a:r>
            <a:r>
              <a:rPr lang="en-US" sz="2000" i="1" baseline="-25000" dirty="0" err="1" smtClean="0">
                <a:latin typeface="+mn-lt"/>
                <a:cs typeface="PFDinTextCompPro-Italic"/>
              </a:rPr>
              <a:t>n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a class label </a:t>
            </a:r>
            <a:r>
              <a:rPr lang="en-US" sz="2000" i="1" dirty="0" smtClean="0">
                <a:latin typeface="+mn-lt"/>
                <a:cs typeface="PFDinTextCompPro-Italic"/>
              </a:rPr>
              <a:t>C</a:t>
            </a:r>
            <a:r>
              <a:rPr lang="en-US" sz="3000" dirty="0" smtClean="0">
                <a:latin typeface="PFDinTextCompPro-Italic"/>
                <a:cs typeface="PFDinTextCompPro-Italic"/>
              </a:rPr>
              <a:t>. What can we say about classification using Bayes’ theorem?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2031" y="4891326"/>
            <a:ext cx="45157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+mn-lt"/>
              </a:rPr>
              <a:t>source: </a:t>
            </a:r>
            <a:r>
              <a:rPr lang="en-US" sz="800" i="1" u="sng" dirty="0" smtClean="0">
                <a:latin typeface="+mn-lt"/>
              </a:rPr>
              <a:t>Data </a:t>
            </a:r>
            <a:r>
              <a:rPr lang="en-US" sz="800" i="1" u="sng" dirty="0">
                <a:latin typeface="+mn-lt"/>
              </a:rPr>
              <a:t>Analysis with Open Source Tools</a:t>
            </a:r>
            <a:r>
              <a:rPr lang="en-US" sz="800" i="1" dirty="0">
                <a:latin typeface="+mn-lt"/>
              </a:rPr>
              <a:t>, by Philipp K. </a:t>
            </a:r>
            <a:r>
              <a:rPr lang="en-US" sz="800" i="1" dirty="0" err="1">
                <a:latin typeface="+mn-lt"/>
              </a:rPr>
              <a:t>Janert</a:t>
            </a:r>
            <a:r>
              <a:rPr lang="en-US" sz="800" i="1" dirty="0">
                <a:latin typeface="+mn-lt"/>
              </a:rPr>
              <a:t>. </a:t>
            </a:r>
            <a:r>
              <a:rPr lang="en-US" sz="800" i="1" dirty="0" smtClean="0">
                <a:latin typeface="+mn-lt"/>
              </a:rPr>
              <a:t>O’Reilly Media, 2011.</a:t>
            </a:r>
            <a:endParaRPr lang="en-US" sz="800" i="1" dirty="0">
              <a:latin typeface="+mn-lt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9137" y="3594443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Bayes’ theorem can help us to determine the probability of a record belonging to a class, </a:t>
            </a:r>
            <a:r>
              <a:rPr lang="en-US" sz="3000" i="1" dirty="0">
                <a:latin typeface="PFDinTextCompPro-Italic"/>
                <a:cs typeface="PFDinTextCompPro-Italic"/>
              </a:rPr>
              <a:t>given</a:t>
            </a:r>
            <a:r>
              <a:rPr lang="en-US" sz="3000" dirty="0">
                <a:latin typeface="PFDinTextCompPro-Italic"/>
                <a:cs typeface="PFDinTextCompPro-Italic"/>
              </a:rPr>
              <a:t> the data we observe.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802950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Bayesian </a:t>
            </a:r>
            <a:r>
              <a:rPr lang="en-US" smtClean="0"/>
              <a:t>inference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56" y="2019300"/>
            <a:ext cx="6723063" cy="1747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6737" y="3518237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goal of any Bayesian computation is to find (“learn”) the posterior distribution of a </a:t>
            </a:r>
            <a:r>
              <a:rPr lang="en-US" sz="3000" smtClean="0">
                <a:latin typeface="PFDinTextCompPro-Italic"/>
                <a:cs typeface="PFDinTextCompPro-Italic"/>
              </a:rPr>
              <a:t>particular feature. This constitutes the training phase of the model.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term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posterior probability</a:t>
            </a:r>
            <a:r>
              <a:rPr lang="en-US" sz="3000" dirty="0" smtClean="0">
                <a:latin typeface="PFDinTextCompPro-Italic"/>
                <a:cs typeface="PFDinTextCompPro-Italic"/>
              </a:rPr>
              <a:t> of </a:t>
            </a:r>
            <a:r>
              <a:rPr lang="en-US" sz="2000" i="1" dirty="0" smtClean="0">
                <a:latin typeface="+mn-lt"/>
                <a:cs typeface="PFDinTextCompPro-Italic"/>
              </a:rPr>
              <a:t>C</a:t>
            </a:r>
            <a:r>
              <a:rPr lang="en-US" sz="3000" dirty="0" smtClean="0">
                <a:latin typeface="PFDinTextCompPro-Italic"/>
                <a:cs typeface="PFDinTextCompPro-Italic"/>
              </a:rPr>
              <a:t>. It represents the probability of a record belonging to class </a:t>
            </a:r>
            <a:r>
              <a:rPr lang="en-US" sz="2000" i="1" dirty="0" smtClean="0">
                <a:latin typeface="+mn-lt"/>
                <a:cs typeface="PFDinTextCompPro-Italic"/>
              </a:rPr>
              <a:t>C</a:t>
            </a:r>
            <a:r>
              <a:rPr lang="en-US" sz="3000" dirty="0" smtClean="0">
                <a:latin typeface="PFDinTextCompPro-Italic"/>
                <a:cs typeface="PFDinTextCompPro-Italic"/>
              </a:rPr>
              <a:t> after the data is taken into account.</a:t>
            </a:r>
          </a:p>
        </p:txBody>
      </p:sp>
    </p:spTree>
    <p:extLst>
      <p:ext uri="{BB962C8B-B14F-4D97-AF65-F5344CB8AC3E}">
        <p14:creationId xmlns:p14="http://schemas.microsoft.com/office/powerpoint/2010/main" val="2281543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Bayesian inference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56" y="2019300"/>
            <a:ext cx="6723063" cy="1747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idea of Bayesian inference, then, is to </a:t>
            </a:r>
            <a:r>
              <a:rPr lang="en-US" sz="3000" dirty="0" smtClean="0">
                <a:latin typeface="PFDinTextCompPro-Medium"/>
                <a:cs typeface="PFDinTextCompPro-Medium"/>
              </a:rPr>
              <a:t>update </a:t>
            </a:r>
            <a:r>
              <a:rPr lang="en-US" sz="3000" dirty="0" smtClean="0">
                <a:latin typeface="PFDinTextCompPro-Italic"/>
                <a:cs typeface="PFDinTextCompPro-Italic"/>
              </a:rPr>
              <a:t>our beliefs about the distribution of </a:t>
            </a:r>
            <a:r>
              <a:rPr lang="en-US" sz="2000" i="1" dirty="0" smtClean="0">
                <a:latin typeface="+mn-lt"/>
                <a:cs typeface="PFDinTextCompPro-Italic"/>
              </a:rPr>
              <a:t>C</a:t>
            </a:r>
            <a:r>
              <a:rPr lang="en-US" sz="3000" dirty="0" smtClean="0">
                <a:latin typeface="PFDinTextCompPro-Italic"/>
                <a:cs typeface="PFDinTextCompPro-Italic"/>
              </a:rPr>
              <a:t> using the data (“evidence”) at our disposal.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737" y="3518237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Then we can use the posterior for prediction.</a:t>
            </a:r>
          </a:p>
        </p:txBody>
      </p:sp>
    </p:spTree>
    <p:extLst>
      <p:ext uri="{BB962C8B-B14F-4D97-AF65-F5344CB8AC3E}">
        <p14:creationId xmlns:p14="http://schemas.microsoft.com/office/powerpoint/2010/main" val="2828122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VII. Decision Trees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031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</a:t>
            </a:r>
            <a:r>
              <a:rPr lang="en-US" sz="7500" smtClean="0"/>
              <a:t>.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855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2230" y="946891"/>
            <a:ext cx="8052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supervised learning technique that can be used for discrete and continuous output.</a:t>
            </a: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Visually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engaging and easy to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interpret.</a:t>
            </a: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Excellent model for someone transitioning into the world of data science.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Foundational to learning some very powerful techniques.</a:t>
            </a: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prone towards high-variance.</a:t>
            </a: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will focus on the CART algorithm.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What are decision trees?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1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2230" y="946897"/>
            <a:ext cx="8052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Decision Trees are made up of interconnected nodes, which act as a series of questions / test conditions (e.g., is the passenger male or female?)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Description</a:t>
            </a:r>
            <a:endParaRPr lang="en-US" sz="4000" dirty="0"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t="15816" r="14894" b="16466"/>
          <a:stretch/>
        </p:blipFill>
        <p:spPr bwMode="auto">
          <a:xfrm>
            <a:off x="1175963" y="1927860"/>
            <a:ext cx="7104963" cy="30398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7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2230" y="946897"/>
            <a:ext cx="8052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Terminal nodes show the output metric, in this case the percentage of titanic survivors for a given combination of variables.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Description</a:t>
            </a:r>
            <a:endParaRPr lang="en-US" sz="4000" dirty="0"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6" t="15816" r="14894" b="16466"/>
          <a:stretch/>
        </p:blipFill>
        <p:spPr bwMode="auto">
          <a:xfrm>
            <a:off x="1175959" y="1927860"/>
            <a:ext cx="7104963" cy="30398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6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3" t="14529" r="26551" b="62115"/>
          <a:stretch/>
        </p:blipFill>
        <p:spPr bwMode="auto">
          <a:xfrm>
            <a:off x="834629" y="1921068"/>
            <a:ext cx="2362782" cy="1395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8" t="15701" r="43896" b="60942"/>
          <a:stretch/>
        </p:blipFill>
        <p:spPr bwMode="auto">
          <a:xfrm>
            <a:off x="3481765" y="2618812"/>
            <a:ext cx="2362782" cy="139548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2" t="15908" r="44502" b="60736"/>
          <a:stretch/>
        </p:blipFill>
        <p:spPr bwMode="auto">
          <a:xfrm>
            <a:off x="6164024" y="3445501"/>
            <a:ext cx="2362782" cy="139548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2230" y="946972"/>
            <a:ext cx="8052245" cy="6304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Different variables and split options are evaluated to determine which split will provide the greatest separation between classes.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latin typeface="+mj-lt"/>
              </a:rPr>
              <a:t>The Algorithm, Introduced</a:t>
            </a:r>
            <a:endParaRPr lang="en-US" sz="4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4024" y="2784948"/>
            <a:ext cx="280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can we determine the best split analytically?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81765" y="1910926"/>
            <a:ext cx="288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Which split option would you select?</a:t>
            </a:r>
          </a:p>
        </p:txBody>
      </p:sp>
    </p:spTree>
    <p:extLst>
      <p:ext uri="{BB962C8B-B14F-4D97-AF65-F5344CB8AC3E}">
        <p14:creationId xmlns:p14="http://schemas.microsoft.com/office/powerpoint/2010/main" val="300500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latin typeface="+mj-lt"/>
              </a:rPr>
              <a:t>The Algorithm – Overview</a:t>
            </a:r>
            <a:endParaRPr lang="en-US" sz="4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230" y="1109980"/>
            <a:ext cx="80522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Calculate the purity of the data</a:t>
            </a: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a candidate split</a:t>
            </a: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Calculate the purity of the data after the split</a:t>
            </a: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Repeat for all variables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Choose the variable with the greatest increase in purity</a:t>
            </a: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l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Repeat for each split until </a:t>
            </a:r>
            <a:r>
              <a:rPr lang="en-US" sz="200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some stopping </a:t>
            </a: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criteria is met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85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</p:spPr>
        <p:txBody>
          <a:bodyPr/>
          <a:lstStyle/>
          <a:p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Meta-Evaluation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230" y="1051560"/>
            <a:ext cx="8244708" cy="368605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ts val="1800"/>
              </a:spcBef>
            </a:pP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Advantages: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nature of its output provides the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decision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tree algorithm with a degree of interpretability that other more complex algorithms don’t provide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Understanding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how the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decision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Tree works is foundational to understanding how more complex, and widely-used models work, such as random forests and boosted trees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spcBef>
                <a:spcPts val="1800"/>
              </a:spcBef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Disadvantages: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decision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Tree tends to perform worse than more sophisticated modeling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techniques due to </a:t>
            </a:r>
            <a:r>
              <a:rPr lang="en-US" sz="18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their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</a:t>
            </a:r>
            <a:r>
              <a:rPr lang="en-US" sz="18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nstability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283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VIII. Random Forests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07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Random Forests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37" y="1104991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Definition of Random Forests:</a:t>
            </a:r>
          </a:p>
          <a:p>
            <a:pPr algn="l"/>
            <a:endParaRPr lang="en-US" sz="300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“Each </a:t>
            </a:r>
            <a:r>
              <a:rPr lang="en-US" sz="3000">
                <a:latin typeface="PFDinTextCompPro-Italic"/>
                <a:cs typeface="PFDinTextCompPro-Italic"/>
              </a:rPr>
              <a:t>new training set is drawn, with replacement, from the original training </a:t>
            </a:r>
            <a:r>
              <a:rPr lang="en-US" sz="3000" smtClean="0">
                <a:latin typeface="PFDinTextCompPro-Italic"/>
                <a:cs typeface="PFDinTextCompPro-Italic"/>
              </a:rPr>
              <a:t>set. Then </a:t>
            </a:r>
            <a:r>
              <a:rPr lang="en-US" sz="3000">
                <a:latin typeface="PFDinTextCompPro-Italic"/>
                <a:cs typeface="PFDinTextCompPro-Italic"/>
              </a:rPr>
              <a:t>a tree is grown on the new training set using random feature selection. The trees grown are not pruned</a:t>
            </a:r>
            <a:r>
              <a:rPr lang="en-US" sz="3000" smtClean="0">
                <a:latin typeface="PFDinTextCompPro-Italic"/>
                <a:cs typeface="PFDinTextCompPro-Italic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227622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Random Forests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37" y="1104991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Q: Why </a:t>
            </a:r>
            <a:r>
              <a:rPr lang="en-US" sz="3000">
                <a:latin typeface="PFDinTextCompPro-Italic"/>
                <a:cs typeface="PFDinTextCompPro-Italic"/>
              </a:rPr>
              <a:t>are trees not </a:t>
            </a:r>
            <a:r>
              <a:rPr lang="en-US" sz="3000" smtClean="0">
                <a:latin typeface="PFDinTextCompPro-Italic"/>
                <a:cs typeface="PFDinTextCompPro-Italic"/>
              </a:rPr>
              <a:t>pruned?</a:t>
            </a:r>
          </a:p>
          <a:p>
            <a:pPr algn="l"/>
            <a:endParaRPr lang="en-US" sz="3000">
              <a:latin typeface="PFDinTextCompPro-Italic"/>
              <a:cs typeface="PFDinTextCompPro-Italic"/>
            </a:endParaRP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A: To </a:t>
            </a:r>
            <a:r>
              <a:rPr lang="en-US" sz="3000">
                <a:latin typeface="PFDinTextCompPro-Italic"/>
                <a:cs typeface="PFDinTextCompPro-Italic"/>
              </a:rPr>
              <a:t>increase variance (i.e., model diversity</a:t>
            </a:r>
            <a:r>
              <a:rPr lang="en-US" sz="3000" smtClean="0">
                <a:latin typeface="PFDinTextCompPro-Italic"/>
                <a:cs typeface="PFDinTextCompPro-Italic"/>
              </a:rPr>
              <a:t>). </a:t>
            </a:r>
            <a:r>
              <a:rPr lang="en-US" sz="3000">
                <a:latin typeface="PFDinTextCompPro-Italic"/>
                <a:cs typeface="PFDinTextCompPro-Italic"/>
              </a:rPr>
              <a:t>Variance is good because it means we have different trees. Remember how this was a disadvantage we discussed of CART? Well, now this is a key feature that makes enables the Random Forest to be so powerful</a:t>
            </a:r>
            <a:r>
              <a:rPr lang="en-US" sz="3000" smtClean="0">
                <a:latin typeface="PFDinTextCompPro-Italic"/>
                <a:cs typeface="PFDinTextCompPro-Italic"/>
              </a:rPr>
              <a:t>.</a:t>
            </a:r>
            <a:endParaRPr lang="en-US" sz="300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478359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Random Forests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37" y="1104991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Benefits of Random Forests:</a:t>
            </a:r>
          </a:p>
          <a:p>
            <a:pPr algn="l"/>
            <a:endParaRPr lang="en-US" sz="3000" smtClean="0">
              <a:latin typeface="PFDinTextCompPro-Italic"/>
              <a:cs typeface="PFDinTextCompPro-Ital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>
                <a:latin typeface="PFDinTextCompPro-Italic"/>
                <a:cs typeface="PFDinTextCompPro-Italic"/>
              </a:rPr>
              <a:t>Its accuracy is as good as </a:t>
            </a:r>
            <a:r>
              <a:rPr lang="en-US" sz="3000" smtClean="0">
                <a:latin typeface="PFDinTextCompPro-Italic"/>
                <a:cs typeface="PFDinTextCompPro-Italic"/>
              </a:rPr>
              <a:t>AdaBoost </a:t>
            </a:r>
            <a:r>
              <a:rPr lang="en-US" sz="3000">
                <a:latin typeface="PFDinTextCompPro-Italic"/>
                <a:cs typeface="PFDinTextCompPro-Italic"/>
              </a:rPr>
              <a:t>and sometimes better</a:t>
            </a:r>
            <a:r>
              <a:rPr lang="en-US" sz="3000" smtClean="0">
                <a:latin typeface="PFDinTextCompPro-Italic"/>
                <a:cs typeface="PFDinTextCompPro-Italic"/>
              </a:rPr>
              <a:t>.</a:t>
            </a:r>
            <a:endParaRPr lang="en-US" sz="3000">
              <a:latin typeface="PFDinTextCompPro-Italic"/>
              <a:cs typeface="PFDinTextCompPro-Italic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>
                <a:latin typeface="PFDinTextCompPro-Italic"/>
                <a:cs typeface="PFDinTextCompPro-Italic"/>
              </a:rPr>
              <a:t>It's relatively robust to outliers and noise.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>
                <a:latin typeface="PFDinTextCompPro-Italic"/>
                <a:cs typeface="PFDinTextCompPro-Italic"/>
              </a:rPr>
              <a:t>It's faster than bagging or boosting.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>
                <a:latin typeface="PFDinTextCompPro-Italic"/>
                <a:cs typeface="PFDinTextCompPro-Italic"/>
              </a:rPr>
              <a:t>It gives useful internal estimates of error, strength, correlation and variable importance.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>
                <a:latin typeface="PFDinTextCompPro-Italic"/>
                <a:cs typeface="PFDinTextCompPro-Italic"/>
              </a:rPr>
              <a:t>It's simple and easily </a:t>
            </a:r>
            <a:r>
              <a:rPr lang="en-US" sz="3000" smtClean="0">
                <a:latin typeface="PFDinTextCompPro-Italic"/>
                <a:cs typeface="PFDinTextCompPro-Italic"/>
              </a:rPr>
              <a:t>parallelized</a:t>
            </a:r>
            <a:r>
              <a:rPr lang="en-US" sz="300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6545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smtClean="0"/>
              <a:t>data Science WORKFLOW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2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155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/>
              <a:t>I</a:t>
            </a:r>
            <a:r>
              <a:rPr lang="en-US" sz="2400" b="1" smtClean="0"/>
              <a:t>.</a:t>
            </a:r>
            <a:r>
              <a:rPr lang="en-US" sz="2400" b="1" dirty="0" smtClean="0"/>
              <a:t>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smtClean="0"/>
              <a:t>II. </a:t>
            </a:r>
            <a:r>
              <a:rPr lang="en-US" sz="2400" b="1" dirty="0" smtClean="0"/>
              <a:t>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smtClean="0"/>
              <a:t>III. </a:t>
            </a:r>
            <a:r>
              <a:rPr lang="en-US" sz="2400" b="1" dirty="0" smtClean="0"/>
              <a:t>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smtClean="0"/>
              <a:t>IV. </a:t>
            </a:r>
            <a:r>
              <a:rPr lang="en-US" sz="2400" b="1" dirty="0" smtClean="0"/>
              <a:t>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smtClean="0"/>
              <a:t>V</a:t>
            </a:r>
            <a:r>
              <a:rPr lang="en-US" sz="2400" b="1" dirty="0" smtClean="0"/>
              <a:t>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IX. AdaBoost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04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AdaBoost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37" y="1104991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>
                <a:latin typeface="PFDinTextCompPro-Italic"/>
                <a:cs typeface="PFDinTextCompPro-Italic"/>
              </a:rPr>
              <a:t>The core principle of AdaBoost is to fit a sequence of weak learners (i.e., models that are only slightly better than random guessing, such as small decision trees) on repeatedly modified versions of the </a:t>
            </a:r>
            <a:r>
              <a:rPr lang="en-US" sz="3000" smtClean="0">
                <a:latin typeface="PFDinTextCompPro-Italic"/>
                <a:cs typeface="PFDinTextCompPro-Italic"/>
              </a:rPr>
              <a:t>data.</a:t>
            </a:r>
          </a:p>
          <a:p>
            <a:pPr algn="l"/>
            <a:endParaRPr lang="en-US" sz="3000">
              <a:latin typeface="PFDinTextCompPro-Italic"/>
              <a:cs typeface="PFDinTextCompPro-Italic"/>
            </a:endParaRP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The </a:t>
            </a:r>
            <a:r>
              <a:rPr lang="en-US" sz="3000">
                <a:latin typeface="PFDinTextCompPro-Italic"/>
                <a:cs typeface="PFDinTextCompPro-Italic"/>
              </a:rPr>
              <a:t>predictions from all of them are then combined through a weighted majority vote (or sum) to produce the final </a:t>
            </a:r>
            <a:r>
              <a:rPr lang="en-US" sz="3000" smtClean="0">
                <a:latin typeface="PFDinTextCompPro-Italic"/>
                <a:cs typeface="PFDinTextCompPro-Italic"/>
              </a:rPr>
              <a:t>prediction.</a:t>
            </a:r>
            <a:endParaRPr lang="en-US" sz="300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14813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AdaBoost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37" y="972474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>
                <a:latin typeface="PFDinTextCompPro-Italic"/>
                <a:cs typeface="PFDinTextCompPro-Italic"/>
              </a:rPr>
              <a:t>The data modifications at each so-called boosting iteration consist of applying weights </a:t>
            </a:r>
            <a:r>
              <a:rPr lang="en-US" sz="3000" smtClean="0">
                <a:latin typeface="PFDinTextCompPro-Italic"/>
                <a:cs typeface="PFDinTextCompPro-Italic"/>
              </a:rPr>
              <a:t>to </a:t>
            </a:r>
            <a:r>
              <a:rPr lang="en-US" sz="3000">
                <a:latin typeface="PFDinTextCompPro-Italic"/>
                <a:cs typeface="PFDinTextCompPro-Italic"/>
              </a:rPr>
              <a:t>each of the training samples. </a:t>
            </a:r>
            <a:r>
              <a:rPr lang="en-US" sz="3000" smtClean="0">
                <a:latin typeface="PFDinTextCompPro-Italic"/>
                <a:cs typeface="PFDinTextCompPro-Italic"/>
              </a:rPr>
              <a:t>For </a:t>
            </a:r>
            <a:r>
              <a:rPr lang="en-US" sz="3000">
                <a:latin typeface="PFDinTextCompPro-Italic"/>
                <a:cs typeface="PFDinTextCompPro-Italic"/>
              </a:rPr>
              <a:t>each successive iteration, the sample weights are individually modified and the learning algorithm is reapplied to the reweighted </a:t>
            </a:r>
            <a:r>
              <a:rPr lang="en-US" sz="3000" smtClean="0">
                <a:latin typeface="PFDinTextCompPro-Italic"/>
                <a:cs typeface="PFDinTextCompPro-Italic"/>
              </a:rPr>
              <a:t>data…</a:t>
            </a:r>
          </a:p>
          <a:p>
            <a:pPr algn="l"/>
            <a:endParaRPr lang="en-US" sz="3000">
              <a:latin typeface="PFDinTextCompPro-Italic"/>
              <a:cs typeface="PFDinTextCompPro-Italic"/>
            </a:endParaRP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As </a:t>
            </a:r>
            <a:r>
              <a:rPr lang="en-US" sz="3000">
                <a:latin typeface="PFDinTextCompPro-Italic"/>
                <a:cs typeface="PFDinTextCompPro-Italic"/>
              </a:rPr>
              <a:t>iterations proceed, examples that are difficult to predict receive ever-increasing influence. Each subsequent weak learner is thereby forced to concentrate on the examples that are missed by the previous ones in the </a:t>
            </a:r>
            <a:r>
              <a:rPr lang="en-US" sz="3000" smtClean="0">
                <a:latin typeface="PFDinTextCompPro-Italic"/>
                <a:cs typeface="PFDinTextCompPro-Italic"/>
              </a:rPr>
              <a:t>sequence.</a:t>
            </a:r>
            <a:endParaRPr lang="en-US" sz="300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007912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AdaBoost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218" name="Picture 2" descr="http://nbviewer.ipython.org/github/justmarkham/DAT3/blob/master/notebooks/adaboos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" y="1409700"/>
            <a:ext cx="34385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7" y="1019174"/>
            <a:ext cx="3962400" cy="401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868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X. Neural Networks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59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/>
          <p:cNvCxnSpPr/>
          <p:nvPr/>
        </p:nvCxnSpPr>
        <p:spPr bwMode="auto">
          <a:xfrm flipV="1">
            <a:off x="3905315" y="1967127"/>
            <a:ext cx="1922268" cy="35455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 flipV="1">
            <a:off x="1950641" y="2322631"/>
            <a:ext cx="1922268" cy="35455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>
            <a:off x="3822439" y="2322631"/>
            <a:ext cx="1996450" cy="36469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/>
          <p:nvPr/>
        </p:nvCxnSpPr>
        <p:spPr bwMode="auto">
          <a:xfrm>
            <a:off x="1876458" y="1957939"/>
            <a:ext cx="1996450" cy="36469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>
            <a:off x="5818889" y="2687384"/>
            <a:ext cx="1683448" cy="337529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 flipV="1">
            <a:off x="3842350" y="1955677"/>
            <a:ext cx="2011150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flipV="1">
            <a:off x="3842349" y="1957845"/>
            <a:ext cx="1985212" cy="178396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 flipV="1">
            <a:off x="3862269" y="2677188"/>
            <a:ext cx="1965292" cy="1055593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 flipV="1">
            <a:off x="1995634" y="3067307"/>
            <a:ext cx="1836136" cy="103821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 flipV="1">
            <a:off x="1971921" y="2342175"/>
            <a:ext cx="1836136" cy="103821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flipV="1">
            <a:off x="1995699" y="2314639"/>
            <a:ext cx="1877275" cy="1794165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>
            <a:off x="1959121" y="1938678"/>
            <a:ext cx="1877275" cy="1794165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>
            <a:off x="1936247" y="2661927"/>
            <a:ext cx="1911628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>
            <a:off x="1961280" y="1955677"/>
            <a:ext cx="1911628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/>
          <p:cNvCxnSpPr/>
          <p:nvPr/>
        </p:nvCxnSpPr>
        <p:spPr bwMode="auto">
          <a:xfrm>
            <a:off x="3831776" y="2317562"/>
            <a:ext cx="1995791" cy="106767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>
            <a:off x="3857718" y="3037840"/>
            <a:ext cx="1995791" cy="106767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3857718" y="2343476"/>
            <a:ext cx="1995791" cy="176508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 bwMode="auto">
          <a:xfrm>
            <a:off x="1971921" y="3373014"/>
            <a:ext cx="1851544" cy="37998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>
            <a:off x="3862268" y="3067307"/>
            <a:ext cx="1911628" cy="30564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>
            <a:off x="3767643" y="3752936"/>
            <a:ext cx="2059918" cy="35561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>
            <a:off x="1935233" y="2687384"/>
            <a:ext cx="1851544" cy="37998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1971920" y="2694811"/>
            <a:ext cx="3801976" cy="69043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02230" y="946891"/>
            <a:ext cx="8052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Artificial neural networks are represented as a system of interconnected neurons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 multiple layers.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Representation</a:t>
            </a:r>
            <a:endParaRPr lang="en-US" sz="4000" dirty="0"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 flipV="1">
            <a:off x="5827561" y="3037841"/>
            <a:ext cx="1593459" cy="105823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1950643" y="3024849"/>
            <a:ext cx="5470380" cy="1083706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5773907" y="1967127"/>
            <a:ext cx="1647124" cy="1070714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1667932" y="1712417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504062" y="206921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504062" y="2819214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504062" y="349638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667932" y="242600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667932" y="313959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667932" y="385317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491181" y="242600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491181" y="1712417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491181" y="313959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491181" y="385317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7655106" y="30378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882748" y="2661927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882748" y="33852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882748" y="410855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882748" y="193861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3" name="Oval 52"/>
          <p:cNvSpPr/>
          <p:nvPr/>
        </p:nvSpPr>
        <p:spPr bwMode="auto">
          <a:xfrm>
            <a:off x="7138305" y="278279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/>
          <p:cNvCxnSpPr/>
          <p:nvPr/>
        </p:nvCxnSpPr>
        <p:spPr bwMode="auto">
          <a:xfrm flipV="1">
            <a:off x="3905315" y="1967127"/>
            <a:ext cx="1922268" cy="35455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 flipV="1">
            <a:off x="1950641" y="2322631"/>
            <a:ext cx="1922268" cy="35455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>
            <a:off x="3822439" y="2322631"/>
            <a:ext cx="1996450" cy="36469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/>
          <p:nvPr/>
        </p:nvCxnSpPr>
        <p:spPr bwMode="auto">
          <a:xfrm>
            <a:off x="1876458" y="1957939"/>
            <a:ext cx="1996450" cy="36469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>
            <a:off x="5818889" y="2687376"/>
            <a:ext cx="1683448" cy="337529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 flipV="1">
            <a:off x="3842350" y="1955677"/>
            <a:ext cx="2011150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flipV="1">
            <a:off x="3842349" y="1957837"/>
            <a:ext cx="1985212" cy="178396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 flipV="1">
            <a:off x="3862269" y="2677188"/>
            <a:ext cx="1965292" cy="1055593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 flipV="1">
            <a:off x="1995634" y="3067307"/>
            <a:ext cx="1836136" cy="103821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 flipV="1">
            <a:off x="1971921" y="2342175"/>
            <a:ext cx="1836136" cy="103821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flipV="1">
            <a:off x="1995691" y="2314631"/>
            <a:ext cx="1877275" cy="1794165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>
            <a:off x="1959112" y="1938670"/>
            <a:ext cx="1877275" cy="1794165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>
            <a:off x="1936247" y="2661927"/>
            <a:ext cx="1911628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>
            <a:off x="1961280" y="1955677"/>
            <a:ext cx="1911628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/>
          <p:cNvCxnSpPr/>
          <p:nvPr/>
        </p:nvCxnSpPr>
        <p:spPr bwMode="auto">
          <a:xfrm>
            <a:off x="3831776" y="2317562"/>
            <a:ext cx="1995791" cy="106767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>
            <a:off x="3857718" y="3037840"/>
            <a:ext cx="1995791" cy="106767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3857718" y="2343476"/>
            <a:ext cx="1995791" cy="176508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 bwMode="auto">
          <a:xfrm>
            <a:off x="1971921" y="3373006"/>
            <a:ext cx="1851544" cy="37998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>
            <a:off x="3862268" y="3067307"/>
            <a:ext cx="1911628" cy="30564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>
            <a:off x="3767643" y="3752936"/>
            <a:ext cx="2059918" cy="35561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>
            <a:off x="1935233" y="2687376"/>
            <a:ext cx="1851544" cy="37998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1971920" y="2694811"/>
            <a:ext cx="3801976" cy="69043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02230" y="946891"/>
            <a:ext cx="8052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Input neurons represent the features of the dataset. 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Input Layer</a:t>
            </a:r>
            <a:endParaRPr lang="en-US" sz="4000" dirty="0"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 flipV="1">
            <a:off x="5827561" y="3037841"/>
            <a:ext cx="1593459" cy="105823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1950643" y="3024849"/>
            <a:ext cx="5470380" cy="1083706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5773907" y="1967127"/>
            <a:ext cx="1647124" cy="1070714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1667932" y="1712417"/>
            <a:ext cx="655415" cy="490728"/>
          </a:xfrm>
          <a:prstGeom prst="ellipse">
            <a:avLst/>
          </a:prstGeom>
          <a:solidFill>
            <a:srgbClr val="3366FF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504062" y="206921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504062" y="2819214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504062" y="349638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667932" y="2426003"/>
            <a:ext cx="655415" cy="490728"/>
          </a:xfrm>
          <a:prstGeom prst="ellipse">
            <a:avLst/>
          </a:prstGeom>
          <a:solidFill>
            <a:srgbClr val="3366FF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667932" y="3139590"/>
            <a:ext cx="655415" cy="490728"/>
          </a:xfrm>
          <a:prstGeom prst="ellipse">
            <a:avLst/>
          </a:prstGeom>
          <a:solidFill>
            <a:srgbClr val="3366FF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667932" y="3853176"/>
            <a:ext cx="655415" cy="490728"/>
          </a:xfrm>
          <a:prstGeom prst="ellipse">
            <a:avLst/>
          </a:prstGeom>
          <a:solidFill>
            <a:srgbClr val="3366FF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491181" y="242600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491181" y="1712417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491181" y="313959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491181" y="385317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7655106" y="30378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882748" y="2661927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882748" y="33852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882748" y="410855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882748" y="193861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943540" y="4445449"/>
            <a:ext cx="1865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3366FF"/>
                </a:solidFill>
                <a:latin typeface="Arial"/>
                <a:ea typeface="+mn-ea"/>
                <a:cs typeface="+mn-cs"/>
              </a:rPr>
              <a:t>Input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3366FF"/>
                </a:solidFill>
                <a:latin typeface="Arial"/>
                <a:ea typeface="+mn-ea"/>
                <a:cs typeface="+mn-cs"/>
              </a:rPr>
              <a:t>Neurons</a:t>
            </a:r>
            <a:endParaRPr lang="en-US" sz="2400" b="1" dirty="0">
              <a:solidFill>
                <a:srgbClr val="3366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138305" y="278279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065385"/>
              </p:ext>
            </p:extLst>
          </p:nvPr>
        </p:nvGraphicFramePr>
        <p:xfrm>
          <a:off x="502178" y="1760943"/>
          <a:ext cx="372248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78" y="1760943"/>
                        <a:ext cx="372248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107878"/>
              </p:ext>
            </p:extLst>
          </p:nvPr>
        </p:nvGraphicFramePr>
        <p:xfrm>
          <a:off x="487660" y="2462161"/>
          <a:ext cx="403132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2462161"/>
                        <a:ext cx="403132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74974"/>
              </p:ext>
            </p:extLst>
          </p:nvPr>
        </p:nvGraphicFramePr>
        <p:xfrm>
          <a:off x="487660" y="3152246"/>
          <a:ext cx="403132" cy="41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3152246"/>
                        <a:ext cx="403132" cy="412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499203"/>
              </p:ext>
            </p:extLst>
          </p:nvPr>
        </p:nvGraphicFramePr>
        <p:xfrm>
          <a:off x="487660" y="3864241"/>
          <a:ext cx="403132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Equation" r:id="rId10" imgW="164880" imgH="215640" progId="Equation.3">
                  <p:embed/>
                </p:oleObj>
              </mc:Choice>
              <mc:Fallback>
                <p:oleObj name="Equation" r:id="rId10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3864241"/>
                        <a:ext cx="403132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4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/>
          <p:cNvCxnSpPr/>
          <p:nvPr/>
        </p:nvCxnSpPr>
        <p:spPr bwMode="auto">
          <a:xfrm flipV="1">
            <a:off x="3905315" y="1967127"/>
            <a:ext cx="1922268" cy="35455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 flipV="1">
            <a:off x="1950641" y="2322631"/>
            <a:ext cx="1922268" cy="35455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>
            <a:off x="3822439" y="2322631"/>
            <a:ext cx="1996450" cy="36469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/>
          <p:nvPr/>
        </p:nvCxnSpPr>
        <p:spPr bwMode="auto">
          <a:xfrm>
            <a:off x="1876458" y="1957939"/>
            <a:ext cx="1996450" cy="36469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>
            <a:off x="5818889" y="2687367"/>
            <a:ext cx="1683448" cy="337529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 flipV="1">
            <a:off x="3842350" y="1955677"/>
            <a:ext cx="2011150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flipV="1">
            <a:off x="3842349" y="1957828"/>
            <a:ext cx="1985212" cy="178396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 flipV="1">
            <a:off x="3862269" y="2677188"/>
            <a:ext cx="1965292" cy="1055593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 flipV="1">
            <a:off x="1995634" y="3067307"/>
            <a:ext cx="1836136" cy="103821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 flipV="1">
            <a:off x="1971921" y="2342175"/>
            <a:ext cx="1836136" cy="103821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flipV="1">
            <a:off x="1995682" y="2314622"/>
            <a:ext cx="1877275" cy="1794165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>
            <a:off x="1959103" y="1938661"/>
            <a:ext cx="1877275" cy="1794165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>
            <a:off x="1936247" y="2661927"/>
            <a:ext cx="1911628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>
            <a:off x="1961280" y="1955677"/>
            <a:ext cx="1911628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/>
          <p:cNvCxnSpPr/>
          <p:nvPr/>
        </p:nvCxnSpPr>
        <p:spPr bwMode="auto">
          <a:xfrm>
            <a:off x="3831776" y="2317562"/>
            <a:ext cx="1995791" cy="106767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>
            <a:off x="3857718" y="3037840"/>
            <a:ext cx="1995791" cy="106767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3857718" y="2343476"/>
            <a:ext cx="1995791" cy="176508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 bwMode="auto">
          <a:xfrm>
            <a:off x="1971921" y="3372997"/>
            <a:ext cx="1851544" cy="37998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>
            <a:off x="3862268" y="3067307"/>
            <a:ext cx="1911628" cy="30564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>
            <a:off x="3767643" y="3752936"/>
            <a:ext cx="2059918" cy="35561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>
            <a:off x="1935233" y="2687367"/>
            <a:ext cx="1851544" cy="37998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1971920" y="2694811"/>
            <a:ext cx="3801976" cy="69043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02230" y="946891"/>
            <a:ext cx="8052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supervised learning, the output neuron represents the response variable(s). 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Output Layer</a:t>
            </a:r>
            <a:endParaRPr lang="en-US" sz="4000" dirty="0"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 flipV="1">
            <a:off x="5827561" y="3037841"/>
            <a:ext cx="1593459" cy="105823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1950643" y="3024849"/>
            <a:ext cx="5470380" cy="1083706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5773907" y="1967127"/>
            <a:ext cx="1647124" cy="1070714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1667932" y="1712417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504062" y="206921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504062" y="2819214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504062" y="349638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667932" y="242600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667932" y="313959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667932" y="385317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491181" y="242600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491181" y="1712417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491181" y="313959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491181" y="385317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7655106" y="30378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882748" y="2661927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882748" y="33852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882748" y="410855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882748" y="193861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943540" y="4445449"/>
            <a:ext cx="1865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+mn-ea"/>
                <a:cs typeface="+mn-cs"/>
              </a:rPr>
              <a:t>Input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+mn-ea"/>
                <a:cs typeface="+mn-cs"/>
              </a:rPr>
              <a:t>Neurons</a:t>
            </a:r>
            <a:endParaRPr 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138305" y="2782796"/>
            <a:ext cx="655415" cy="490728"/>
          </a:xfrm>
          <a:prstGeom prst="ellipse">
            <a:avLst/>
          </a:prstGeom>
          <a:solidFill>
            <a:srgbClr val="2E9626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908027"/>
              </p:ext>
            </p:extLst>
          </p:nvPr>
        </p:nvGraphicFramePr>
        <p:xfrm>
          <a:off x="502178" y="1760943"/>
          <a:ext cx="372248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78" y="1760943"/>
                        <a:ext cx="372248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036152"/>
              </p:ext>
            </p:extLst>
          </p:nvPr>
        </p:nvGraphicFramePr>
        <p:xfrm>
          <a:off x="487660" y="2462161"/>
          <a:ext cx="403132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2462161"/>
                        <a:ext cx="403132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592383"/>
              </p:ext>
            </p:extLst>
          </p:nvPr>
        </p:nvGraphicFramePr>
        <p:xfrm>
          <a:off x="487660" y="3152246"/>
          <a:ext cx="403132" cy="41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3152246"/>
                        <a:ext cx="403132" cy="412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078072"/>
              </p:ext>
            </p:extLst>
          </p:nvPr>
        </p:nvGraphicFramePr>
        <p:xfrm>
          <a:off x="487660" y="3864241"/>
          <a:ext cx="403132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name="Equation" r:id="rId10" imgW="164880" imgH="215640" progId="Equation.3">
                  <p:embed/>
                </p:oleObj>
              </mc:Choice>
              <mc:Fallback>
                <p:oleObj name="Equation" r:id="rId10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3864241"/>
                        <a:ext cx="403132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6476127" y="4445449"/>
            <a:ext cx="205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2E9626"/>
                </a:solidFill>
                <a:latin typeface="Arial"/>
                <a:ea typeface="+mn-ea"/>
                <a:cs typeface="+mn-cs"/>
              </a:rPr>
              <a:t>Output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2E9626"/>
                </a:solidFill>
                <a:latin typeface="Arial"/>
                <a:ea typeface="+mn-ea"/>
                <a:cs typeface="+mn-cs"/>
              </a:rPr>
              <a:t>Neurons</a:t>
            </a:r>
            <a:endParaRPr lang="en-US" sz="2400" b="1" dirty="0">
              <a:solidFill>
                <a:srgbClr val="2E9626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549976"/>
              </p:ext>
            </p:extLst>
          </p:nvPr>
        </p:nvGraphicFramePr>
        <p:xfrm>
          <a:off x="8584445" y="2907028"/>
          <a:ext cx="341362" cy="296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Equation" r:id="rId12" imgW="139680" imgH="164880" progId="Equation.3">
                  <p:embed/>
                </p:oleObj>
              </mc:Choice>
              <mc:Fallback>
                <p:oleObj name="Equation" r:id="rId1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4445" y="2907028"/>
                        <a:ext cx="341362" cy="296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161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/>
          <p:cNvCxnSpPr/>
          <p:nvPr/>
        </p:nvCxnSpPr>
        <p:spPr bwMode="auto">
          <a:xfrm flipV="1">
            <a:off x="3905315" y="1967127"/>
            <a:ext cx="1922268" cy="35455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 flipV="1">
            <a:off x="1950641" y="2322631"/>
            <a:ext cx="1922268" cy="35455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>
            <a:off x="3822439" y="2322631"/>
            <a:ext cx="1996450" cy="36469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/>
          <p:nvPr/>
        </p:nvCxnSpPr>
        <p:spPr bwMode="auto">
          <a:xfrm>
            <a:off x="1876458" y="1957939"/>
            <a:ext cx="1996450" cy="36469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>
            <a:off x="5818889" y="2687357"/>
            <a:ext cx="1683448" cy="337529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 flipV="1">
            <a:off x="3842350" y="1955677"/>
            <a:ext cx="2011150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flipV="1">
            <a:off x="3842349" y="1957818"/>
            <a:ext cx="1985212" cy="178396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 flipV="1">
            <a:off x="3862269" y="2677188"/>
            <a:ext cx="1965292" cy="1055593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 flipV="1">
            <a:off x="1995634" y="3067307"/>
            <a:ext cx="1836136" cy="103821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 flipV="1">
            <a:off x="1971921" y="2342175"/>
            <a:ext cx="1836136" cy="103821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flipV="1">
            <a:off x="1995672" y="2314612"/>
            <a:ext cx="1877275" cy="1794165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>
            <a:off x="1959093" y="1938651"/>
            <a:ext cx="1877275" cy="1794165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>
            <a:off x="1936247" y="2661927"/>
            <a:ext cx="1911628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>
            <a:off x="1961280" y="1955677"/>
            <a:ext cx="1911628" cy="111163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/>
          <p:cNvCxnSpPr/>
          <p:nvPr/>
        </p:nvCxnSpPr>
        <p:spPr bwMode="auto">
          <a:xfrm>
            <a:off x="3831776" y="2317562"/>
            <a:ext cx="1995791" cy="106767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>
            <a:off x="3857718" y="3037840"/>
            <a:ext cx="1995791" cy="106767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3857718" y="2343476"/>
            <a:ext cx="1995791" cy="1765081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 bwMode="auto">
          <a:xfrm>
            <a:off x="1971921" y="3372987"/>
            <a:ext cx="1851544" cy="37998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>
            <a:off x="3862268" y="3067307"/>
            <a:ext cx="1911628" cy="30564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>
            <a:off x="3767643" y="3752936"/>
            <a:ext cx="2059918" cy="35561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>
            <a:off x="1935233" y="2687357"/>
            <a:ext cx="1851544" cy="379987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1971920" y="2694811"/>
            <a:ext cx="3801976" cy="69043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02230" y="946891"/>
            <a:ext cx="8052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Hidden layer are what allow the network to fit highly non-linear patterns.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702230" y="537983"/>
            <a:ext cx="8052245" cy="279929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Hidden Layers</a:t>
            </a:r>
            <a:endParaRPr lang="en-US" sz="4000" dirty="0"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 flipV="1">
            <a:off x="5827561" y="3037841"/>
            <a:ext cx="1593459" cy="1058232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1950643" y="3024849"/>
            <a:ext cx="5470380" cy="1083706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5773907" y="1967127"/>
            <a:ext cx="1647124" cy="1070714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1667932" y="1712417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504062" y="2069210"/>
            <a:ext cx="655415" cy="490728"/>
          </a:xfrm>
          <a:prstGeom prst="ellipse">
            <a:avLst/>
          </a:prstGeom>
          <a:solidFill>
            <a:srgbClr val="FF7F0E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504062" y="2819214"/>
            <a:ext cx="655415" cy="490728"/>
          </a:xfrm>
          <a:prstGeom prst="ellipse">
            <a:avLst/>
          </a:prstGeom>
          <a:solidFill>
            <a:srgbClr val="FF7F0E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504062" y="3496383"/>
            <a:ext cx="655415" cy="490728"/>
          </a:xfrm>
          <a:prstGeom prst="ellipse">
            <a:avLst/>
          </a:prstGeom>
          <a:solidFill>
            <a:srgbClr val="FF7F0E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667932" y="242600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667932" y="313959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667932" y="385317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491181" y="2426003"/>
            <a:ext cx="655415" cy="490728"/>
          </a:xfrm>
          <a:prstGeom prst="ellipse">
            <a:avLst/>
          </a:prstGeom>
          <a:solidFill>
            <a:srgbClr val="FF7F0E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491181" y="1712417"/>
            <a:ext cx="655415" cy="490728"/>
          </a:xfrm>
          <a:prstGeom prst="ellipse">
            <a:avLst/>
          </a:prstGeom>
          <a:solidFill>
            <a:srgbClr val="FF7F0E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491181" y="3139590"/>
            <a:ext cx="655415" cy="490728"/>
          </a:xfrm>
          <a:prstGeom prst="ellipse">
            <a:avLst/>
          </a:prstGeom>
          <a:solidFill>
            <a:srgbClr val="FF7F0E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491181" y="3853176"/>
            <a:ext cx="655415" cy="490728"/>
          </a:xfrm>
          <a:prstGeom prst="ellipse">
            <a:avLst/>
          </a:prstGeom>
          <a:solidFill>
            <a:srgbClr val="FF7F0E"/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7655106" y="30378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882748" y="2661927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882748" y="33852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882748" y="410855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882748" y="193861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943540" y="4445449"/>
            <a:ext cx="1865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+mn-ea"/>
                <a:cs typeface="+mn-cs"/>
              </a:rPr>
              <a:t>Input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+mn-ea"/>
                <a:cs typeface="+mn-cs"/>
              </a:rPr>
              <a:t>Neurons</a:t>
            </a:r>
            <a:endParaRPr 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138305" y="278279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572383"/>
              </p:ext>
            </p:extLst>
          </p:nvPr>
        </p:nvGraphicFramePr>
        <p:xfrm>
          <a:off x="502178" y="1760943"/>
          <a:ext cx="372248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78" y="1760943"/>
                        <a:ext cx="372248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767089"/>
              </p:ext>
            </p:extLst>
          </p:nvPr>
        </p:nvGraphicFramePr>
        <p:xfrm>
          <a:off x="487660" y="2462161"/>
          <a:ext cx="403132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2462161"/>
                        <a:ext cx="403132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680807"/>
              </p:ext>
            </p:extLst>
          </p:nvPr>
        </p:nvGraphicFramePr>
        <p:xfrm>
          <a:off x="487660" y="3152246"/>
          <a:ext cx="403132" cy="41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3152246"/>
                        <a:ext cx="403132" cy="412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054930"/>
              </p:ext>
            </p:extLst>
          </p:nvPr>
        </p:nvGraphicFramePr>
        <p:xfrm>
          <a:off x="487660" y="3864241"/>
          <a:ext cx="403132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name="Equation" r:id="rId10" imgW="164880" imgH="215640" progId="Equation.3">
                  <p:embed/>
                </p:oleObj>
              </mc:Choice>
              <mc:Fallback>
                <p:oleObj name="Equation" r:id="rId10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3864241"/>
                        <a:ext cx="403132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3667204" y="4445449"/>
            <a:ext cx="205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7F0E"/>
                </a:solidFill>
                <a:latin typeface="Arial"/>
                <a:ea typeface="+mn-ea"/>
                <a:cs typeface="+mn-cs"/>
              </a:rPr>
              <a:t>Hidden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7F0E"/>
                </a:solidFill>
                <a:latin typeface="Arial"/>
                <a:ea typeface="+mn-ea"/>
                <a:cs typeface="+mn-cs"/>
              </a:rPr>
              <a:t>Neurons</a:t>
            </a:r>
            <a:endParaRPr lang="en-US" sz="2400" b="1" dirty="0">
              <a:solidFill>
                <a:srgbClr val="FF7F0E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76127" y="4445449"/>
            <a:ext cx="2052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+mn-ea"/>
                <a:cs typeface="+mn-cs"/>
              </a:rPr>
              <a:t>Output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+mn-ea"/>
                <a:cs typeface="+mn-cs"/>
              </a:rPr>
              <a:t>Neurons</a:t>
            </a:r>
            <a:endParaRPr lang="en-US" sz="2400" b="1" dirty="0">
              <a:solidFill>
                <a:srgbClr val="000000">
                  <a:lumMod val="65000"/>
                  <a:lumOff val="35000"/>
                </a:srgbClr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475300"/>
              </p:ext>
            </p:extLst>
          </p:nvPr>
        </p:nvGraphicFramePr>
        <p:xfrm>
          <a:off x="8584445" y="2907613"/>
          <a:ext cx="341362" cy="296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Equation" r:id="rId12" imgW="139680" imgH="164880" progId="Equation.3">
                  <p:embed/>
                </p:oleObj>
              </mc:Choice>
              <mc:Fallback>
                <p:oleObj name="Equation" r:id="rId12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4445" y="2907613"/>
                        <a:ext cx="341362" cy="296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4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/>
          <p:nvPr/>
        </p:nvCxnSpPr>
        <p:spPr bwMode="auto">
          <a:xfrm flipV="1">
            <a:off x="1950641" y="2322631"/>
            <a:ext cx="1922268" cy="354557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>
            <a:off x="5818889" y="2687346"/>
            <a:ext cx="1683448" cy="337529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 flipV="1">
            <a:off x="3842350" y="1955677"/>
            <a:ext cx="2011150" cy="111163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flipV="1">
            <a:off x="3842349" y="1957807"/>
            <a:ext cx="1985212" cy="1783967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 flipV="1">
            <a:off x="3862269" y="2677188"/>
            <a:ext cx="1965292" cy="1055593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 flipV="1">
            <a:off x="1995634" y="3067307"/>
            <a:ext cx="1836136" cy="1038212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 flipV="1">
            <a:off x="1971921" y="2342175"/>
            <a:ext cx="1836136" cy="1038212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flipV="1">
            <a:off x="1995661" y="2314601"/>
            <a:ext cx="1877275" cy="1794165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>
            <a:off x="1936247" y="2661927"/>
            <a:ext cx="1911628" cy="111163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>
            <a:off x="3857718" y="3037840"/>
            <a:ext cx="1995791" cy="1067678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 bwMode="auto">
          <a:xfrm>
            <a:off x="1971921" y="3372976"/>
            <a:ext cx="1851544" cy="379987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>
            <a:off x="3862268" y="3067307"/>
            <a:ext cx="1911628" cy="305642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>
            <a:off x="3767643" y="3752936"/>
            <a:ext cx="2059918" cy="355618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>
            <a:off x="1935233" y="2687346"/>
            <a:ext cx="1851544" cy="379987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1971920" y="2694811"/>
            <a:ext cx="3801976" cy="690432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02230" y="946891"/>
            <a:ext cx="8052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Connections between nodes are defined by a weight value which determines the influence of one neuron on another.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702230" y="537977"/>
            <a:ext cx="8052245" cy="279929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Weights</a:t>
            </a:r>
            <a:endParaRPr lang="en-US" sz="4000" dirty="0">
              <a:latin typeface="+mj-lt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 flipV="1">
            <a:off x="5827561" y="3037841"/>
            <a:ext cx="1593459" cy="1058232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1950643" y="3024849"/>
            <a:ext cx="5470380" cy="1083706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>
            <a:off x="5773907" y="1967127"/>
            <a:ext cx="1647124" cy="1070714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/>
          <p:cNvSpPr/>
          <p:nvPr/>
        </p:nvSpPr>
        <p:spPr bwMode="auto">
          <a:xfrm>
            <a:off x="1667932" y="242600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667932" y="313959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667932" y="385317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7655106" y="30378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882748" y="2661927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882748" y="3385240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882748" y="410855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882748" y="1938614"/>
            <a:ext cx="771670" cy="0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accent4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3" name="Oval 52"/>
          <p:cNvSpPr/>
          <p:nvPr/>
        </p:nvSpPr>
        <p:spPr bwMode="auto">
          <a:xfrm>
            <a:off x="7138305" y="278279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10" name="Straight Connector 109"/>
          <p:cNvCxnSpPr/>
          <p:nvPr/>
        </p:nvCxnSpPr>
        <p:spPr bwMode="auto">
          <a:xfrm>
            <a:off x="1959082" y="1938640"/>
            <a:ext cx="1877275" cy="1794165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>
            <a:off x="1961280" y="1955677"/>
            <a:ext cx="1911628" cy="111163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/>
          <p:cNvCxnSpPr/>
          <p:nvPr/>
        </p:nvCxnSpPr>
        <p:spPr bwMode="auto">
          <a:xfrm>
            <a:off x="1876458" y="1957939"/>
            <a:ext cx="1996450" cy="364691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Oval 11"/>
          <p:cNvSpPr/>
          <p:nvPr/>
        </p:nvSpPr>
        <p:spPr bwMode="auto">
          <a:xfrm>
            <a:off x="1667932" y="1712417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504062" y="2819214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504062" y="349638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 flipV="1">
            <a:off x="3905315" y="1967127"/>
            <a:ext cx="1922268" cy="354557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>
            <a:off x="3822439" y="2322631"/>
            <a:ext cx="1996450" cy="364691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/>
          <p:cNvCxnSpPr/>
          <p:nvPr/>
        </p:nvCxnSpPr>
        <p:spPr bwMode="auto">
          <a:xfrm>
            <a:off x="3831776" y="2317562"/>
            <a:ext cx="1995791" cy="1067678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/>
          <p:nvPr/>
        </p:nvCxnSpPr>
        <p:spPr bwMode="auto">
          <a:xfrm>
            <a:off x="3857718" y="2343476"/>
            <a:ext cx="1995791" cy="1765081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5491181" y="2426003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491181" y="1712417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491181" y="313959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491181" y="3853176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504062" y="2069210"/>
            <a:ext cx="655415" cy="49072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  <a:ex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b="1" kern="0" dirty="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089814"/>
              </p:ext>
            </p:extLst>
          </p:nvPr>
        </p:nvGraphicFramePr>
        <p:xfrm>
          <a:off x="502317" y="1761121"/>
          <a:ext cx="372247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" name="Equation" r:id="rId4" imgW="152280" imgH="215640" progId="Equation.3">
                  <p:embed/>
                </p:oleObj>
              </mc:Choice>
              <mc:Fallback>
                <p:oleObj name="Equation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317" y="1761121"/>
                        <a:ext cx="372247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297680"/>
              </p:ext>
            </p:extLst>
          </p:nvPr>
        </p:nvGraphicFramePr>
        <p:xfrm>
          <a:off x="487660" y="2462161"/>
          <a:ext cx="403132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2462161"/>
                        <a:ext cx="403132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198636"/>
              </p:ext>
            </p:extLst>
          </p:nvPr>
        </p:nvGraphicFramePr>
        <p:xfrm>
          <a:off x="487660" y="3152246"/>
          <a:ext cx="403132" cy="412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2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3152246"/>
                        <a:ext cx="403132" cy="412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574075"/>
              </p:ext>
            </p:extLst>
          </p:nvPr>
        </p:nvGraphicFramePr>
        <p:xfrm>
          <a:off x="487660" y="3864241"/>
          <a:ext cx="403132" cy="38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" name="Equation" r:id="rId10" imgW="164880" imgH="215640" progId="Equation.3">
                  <p:embed/>
                </p:oleObj>
              </mc:Choice>
              <mc:Fallback>
                <p:oleObj name="Equation" r:id="rId10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60" y="3864241"/>
                        <a:ext cx="403132" cy="38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927053"/>
              </p:ext>
            </p:extLst>
          </p:nvPr>
        </p:nvGraphicFramePr>
        <p:xfrm>
          <a:off x="8584445" y="2907613"/>
          <a:ext cx="341362" cy="296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" name="Equation" r:id="rId12" imgW="139579" imgH="164957" progId="Equation.3">
                  <p:embed/>
                </p:oleObj>
              </mc:Choice>
              <mc:Fallback>
                <p:oleObj name="Equation" r:id="rId12" imgW="139579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4445" y="2907613"/>
                        <a:ext cx="341362" cy="296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812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II. Supervised learning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714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02230" y="946903"/>
            <a:ext cx="8052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Weights are updating according to an algorithm called the gradient descent, an iterative procedure for finding the optimal parameters for a given model. 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788704" y="2163994"/>
            <a:ext cx="0" cy="2799253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 rot="5400000">
            <a:off x="4662163" y="2470123"/>
            <a:ext cx="0" cy="452379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74097"/>
              </p:ext>
            </p:extLst>
          </p:nvPr>
        </p:nvGraphicFramePr>
        <p:xfrm>
          <a:off x="4479337" y="4722284"/>
          <a:ext cx="464903" cy="38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Equation" r:id="rId4" imgW="190440" imgH="215640" progId="Equation.3">
                  <p:embed/>
                </p:oleObj>
              </mc:Choice>
              <mc:Fallback>
                <p:oleObj name="Equation" r:id="rId4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337" y="4722284"/>
                        <a:ext cx="464903" cy="38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741422"/>
              </p:ext>
            </p:extLst>
          </p:nvPr>
        </p:nvGraphicFramePr>
        <p:xfrm>
          <a:off x="1950641" y="3096262"/>
          <a:ext cx="434018" cy="38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Equation" r:id="rId6" imgW="177480" imgH="215640" progId="Equation.3">
                  <p:embed/>
                </p:oleObj>
              </mc:Choice>
              <mc:Fallback>
                <p:oleObj name="Equation" r:id="rId6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641" y="3096262"/>
                        <a:ext cx="434018" cy="388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16"/>
          <p:cNvSpPr/>
          <p:nvPr/>
        </p:nvSpPr>
        <p:spPr bwMode="auto">
          <a:xfrm>
            <a:off x="4180495" y="2804683"/>
            <a:ext cx="560553" cy="389724"/>
          </a:xfrm>
          <a:prstGeom prst="ellipse">
            <a:avLst/>
          </a:prstGeom>
          <a:solidFill>
            <a:srgbClr val="000000">
              <a:alpha val="50196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 smtClean="0"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964229" y="2654348"/>
            <a:ext cx="993053" cy="690421"/>
          </a:xfrm>
          <a:prstGeom prst="ellipse">
            <a:avLst/>
          </a:prstGeom>
          <a:solidFill>
            <a:srgbClr val="000000">
              <a:alpha val="50196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 smtClean="0"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3747979" y="2493109"/>
            <a:ext cx="1539233" cy="1070525"/>
          </a:xfrm>
          <a:prstGeom prst="ellipse">
            <a:avLst/>
          </a:prstGeom>
          <a:solidFill>
            <a:srgbClr val="000000">
              <a:alpha val="50196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>
              <a:latin typeface="Arial" charset="0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418058" y="2336800"/>
            <a:ext cx="2493367" cy="1577340"/>
          </a:xfrm>
          <a:prstGeom prst="ellipse">
            <a:avLst/>
          </a:prstGeom>
          <a:solidFill>
            <a:srgbClr val="000000">
              <a:alpha val="50196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>
              <a:latin typeface="Arial" charset="0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3189118" y="2163993"/>
            <a:ext cx="3165499" cy="2140392"/>
          </a:xfrm>
          <a:prstGeom prst="ellipse">
            <a:avLst/>
          </a:prstGeom>
          <a:solidFill>
            <a:srgbClr val="000000">
              <a:alpha val="50196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>
              <a:latin typeface="Arial" charset="0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2992311" y="2007072"/>
            <a:ext cx="3552765" cy="2657020"/>
          </a:xfrm>
          <a:prstGeom prst="ellipse">
            <a:avLst/>
          </a:prstGeom>
          <a:solidFill>
            <a:srgbClr val="000000">
              <a:alpha val="50196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>
              <a:latin typeface="Arial" charset="0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4890331" y="3878688"/>
            <a:ext cx="166399" cy="139166"/>
          </a:xfrm>
          <a:prstGeom prst="ellipse">
            <a:avLst/>
          </a:prstGeom>
          <a:solidFill>
            <a:srgbClr val="D62728"/>
          </a:solidFill>
          <a:ln w="9525" cap="flat" cmpd="sng" algn="ctr">
            <a:solidFill>
              <a:srgbClr val="D627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 smtClean="0">
              <a:latin typeface="Arial" charset="0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4790883" y="3394124"/>
            <a:ext cx="166399" cy="139166"/>
          </a:xfrm>
          <a:prstGeom prst="ellipse">
            <a:avLst/>
          </a:prstGeom>
          <a:solidFill>
            <a:srgbClr val="D62728"/>
          </a:solidFill>
          <a:ln w="9525" cap="flat" cmpd="sng" algn="ctr">
            <a:solidFill>
              <a:srgbClr val="D627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 smtClean="0">
              <a:latin typeface="Arial" charset="0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4419450" y="2995491"/>
            <a:ext cx="166399" cy="139166"/>
          </a:xfrm>
          <a:prstGeom prst="ellipse">
            <a:avLst/>
          </a:prstGeom>
          <a:solidFill>
            <a:srgbClr val="D62728"/>
          </a:solidFill>
          <a:ln w="9525" cap="flat" cmpd="sng" algn="ctr">
            <a:solidFill>
              <a:srgbClr val="D627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 smtClean="0">
              <a:latin typeface="Arial" charset="0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4703861" y="4297268"/>
            <a:ext cx="166399" cy="139166"/>
          </a:xfrm>
          <a:prstGeom prst="ellipse">
            <a:avLst/>
          </a:prstGeom>
          <a:solidFill>
            <a:srgbClr val="D62728"/>
          </a:solidFill>
          <a:ln w="9525" cap="flat" cmpd="sng" algn="ctr">
            <a:solidFill>
              <a:srgbClr val="D627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31775" indent="-231775" algn="l">
              <a:lnSpc>
                <a:spcPct val="106000"/>
              </a:lnSpc>
              <a:buFont typeface="Wingdings 2" pitchFamily="18" charset="2"/>
              <a:buNone/>
            </a:pPr>
            <a:endParaRPr lang="en-US" sz="2400" smtClean="0"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702230" y="537965"/>
            <a:ext cx="8052245" cy="279929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Gradient Descent - Intuition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75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30" y="537952"/>
            <a:ext cx="8052245" cy="279929"/>
          </a:xfrm>
        </p:spPr>
        <p:txBody>
          <a:bodyPr/>
          <a:lstStyle/>
          <a:p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Meta-Evaluation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230" y="1051560"/>
            <a:ext cx="8244708" cy="368605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ts val="1800"/>
              </a:spcBef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Advantages: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Neural networks give amazing flexibility to fit complex and non-linear functions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For this reason, Neural networks can produce impressive predictive results that exceed any of the algorithms we have previously learned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0" indent="0">
              <a:spcBef>
                <a:spcPts val="180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Disadvantages: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Neural networks can be computationally expensive, requiring a lot of time / processing power</a:t>
            </a:r>
          </a:p>
          <a:p>
            <a:pPr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Neural networks function as a “black box” with low interpretive value</a:t>
            </a:r>
          </a:p>
        </p:txBody>
      </p:sp>
    </p:spTree>
    <p:extLst>
      <p:ext uri="{BB962C8B-B14F-4D97-AF65-F5344CB8AC3E}">
        <p14:creationId xmlns:p14="http://schemas.microsoft.com/office/powerpoint/2010/main" val="179212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XI. Recommenders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619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37" y="952569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This </a:t>
            </a:r>
            <a:r>
              <a:rPr lang="en-US" sz="3000" dirty="0" smtClean="0">
                <a:latin typeface="PFDinTextCompPro-Italic"/>
                <a:cs typeface="PFDinTextCompPro-Italic"/>
              </a:rPr>
              <a:t>rating is produced by analyzing other user/item ratings (and sometimes item characteristics) to provide personalized recommendations to users.</a:t>
            </a:r>
          </a:p>
        </p:txBody>
      </p:sp>
    </p:spTree>
    <p:extLst>
      <p:ext uri="{BB962C8B-B14F-4D97-AF65-F5344CB8AC3E}">
        <p14:creationId xmlns:p14="http://schemas.microsoft.com/office/powerpoint/2010/main" val="80247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8980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2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need to map each item into a feature space (usually by hand!)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recommendations are limited in scope (items must be similar </a:t>
            </a:r>
            <a:r>
              <a:rPr lang="en-US" sz="3000" smtClean="0">
                <a:latin typeface="PFDinTextCompPro-Italic"/>
                <a:cs typeface="PFDinTextCompPro-Italic"/>
              </a:rPr>
              <a:t>to each other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hard to create cross-content recommendations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books/music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films…this would require comparing elements from different feature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spaces!)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66" y="4389120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4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</a:t>
            </a:r>
            <a:r>
              <a:rPr lang="en-US" sz="3000" smtClean="0">
                <a:latin typeface="PFDinTextCompPro-Italic"/>
                <a:cs typeface="PFDinTextCompPro-Italic"/>
              </a:rPr>
              <a:t>themselves</a:t>
            </a:r>
            <a:r>
              <a:rPr lang="en-US" sz="300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>
              <a:latin typeface="PFDinTextCompPro-Italic"/>
              <a:cs typeface="PFDinTextCompPro-Italic"/>
            </a:endParaRP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The idea is that users get value from recommendations based on other users with similar tastes.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66" y="4389120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32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XII. Categorical Variables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03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CATEGORIAL VARIABLES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do we deal with categorical variables? (i.e., with k levels)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Create a k-1 binary (“dummy”) variables.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500393"/>
              </p:ext>
            </p:extLst>
          </p:nvPr>
        </p:nvGraphicFramePr>
        <p:xfrm>
          <a:off x="1176337" y="2400300"/>
          <a:ext cx="1676400" cy="24519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6400"/>
              </a:tblGrid>
              <a:tr h="3272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Major (k=4)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4886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Computer</a:t>
                      </a:r>
                      <a:r>
                        <a:rPr lang="en-US" sz="1300" baseline="0" dirty="0" smtClean="0"/>
                        <a:t> Science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72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Engineering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72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Business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72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Literature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72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Business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721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Engineering</a:t>
                      </a:r>
                      <a:endParaRPr lang="en-US" sz="1300" dirty="0"/>
                    </a:p>
                  </a:txBody>
                  <a:tcPr marL="91441" marR="91441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86827"/>
              </p:ext>
            </p:extLst>
          </p:nvPr>
        </p:nvGraphicFramePr>
        <p:xfrm>
          <a:off x="4376755" y="2400391"/>
          <a:ext cx="3810000" cy="24481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70000"/>
                <a:gridCol w="1270000"/>
                <a:gridCol w="1270000"/>
              </a:tblGrid>
              <a:tr h="48869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Engineering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Business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Literature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657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657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657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657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657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2657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1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0</a:t>
                      </a:r>
                      <a:endParaRPr lang="en-US" sz="1300" dirty="0"/>
                    </a:p>
                  </a:txBody>
                  <a:tcPr marL="91441" marR="91441"/>
                </a:tc>
              </a:tr>
            </a:tbl>
          </a:graphicData>
        </a:graphic>
      </p:graphicFrame>
      <p:sp>
        <p:nvSpPr>
          <p:cNvPr id="3" name="Right Arrow 2"/>
          <p:cNvSpPr/>
          <p:nvPr/>
        </p:nvSpPr>
        <p:spPr bwMode="auto">
          <a:xfrm>
            <a:off x="3081348" y="2831805"/>
            <a:ext cx="1066800" cy="319931"/>
          </a:xfrm>
          <a:prstGeom prst="rightArrow">
            <a:avLst>
              <a:gd name="adj1" fmla="val 50000"/>
              <a:gd name="adj2" fmla="val 82749"/>
            </a:avLst>
          </a:prstGeom>
          <a:solidFill>
            <a:srgbClr val="23C2BC"/>
          </a:solidFill>
          <a:ln w="25400" cap="flat" cmpd="sng" algn="ctr">
            <a:solidFill>
              <a:srgbClr val="23C2B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3081348" y="3761344"/>
            <a:ext cx="1066800" cy="319931"/>
          </a:xfrm>
          <a:prstGeom prst="rightArrow">
            <a:avLst>
              <a:gd name="adj1" fmla="val 50000"/>
              <a:gd name="adj2" fmla="val 82749"/>
            </a:avLst>
          </a:prstGeom>
          <a:solidFill>
            <a:srgbClr val="23C2BC"/>
          </a:solidFill>
          <a:ln w="25400" cap="flat" cmpd="sng" algn="ctr">
            <a:solidFill>
              <a:srgbClr val="23C2B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6701" y="4750098"/>
            <a:ext cx="355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  <a:cs typeface="PFDinTextCompPro-Italic"/>
              </a:rPr>
              <a:t>Computer Science is the reference</a:t>
            </a:r>
          </a:p>
        </p:txBody>
      </p:sp>
    </p:spTree>
    <p:extLst>
      <p:ext uri="{BB962C8B-B14F-4D97-AF65-F5344CB8AC3E}">
        <p14:creationId xmlns:p14="http://schemas.microsoft.com/office/powerpoint/2010/main" val="1411357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CATEGORIAL VARIABLES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6737" y="1104900"/>
            <a:ext cx="8382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Why k-1 and not 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Because k-1 captures all possible outputs, and to avoid multicollinearity.</a:t>
            </a:r>
          </a:p>
          <a:p>
            <a:pPr algn="l"/>
            <a:endParaRPr lang="en-US" sz="12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Does it matter which factor level I leave out?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A: Yes, this is the reference point for all other factor </a:t>
            </a:r>
            <a:r>
              <a:rPr lang="en-US" sz="3000" dirty="0" smtClean="0">
                <a:latin typeface="PFDinTextCompPro-Italic"/>
                <a:cs typeface="PFDinTextCompPro-Italic"/>
              </a:rPr>
              <a:t>levels.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16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Is this a limitation? 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A: Not really, a comparison must have a baseline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144983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66748" y="1991264"/>
            <a:ext cx="6903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	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271511" y="3771900"/>
            <a:ext cx="1858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779477" y="952500"/>
            <a:ext cx="18264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generalization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460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053137" y="1485900"/>
            <a:ext cx="685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rot="10800000" flipH="1">
            <a:off x="5138738" y="3390899"/>
            <a:ext cx="685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Types of Machine Learning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XIII. Model Evaluation Procedures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03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Training error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3608" y="1057513"/>
            <a:ext cx="868603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</a:t>
            </a:r>
            <a:r>
              <a:rPr lang="en-US" sz="3000" dirty="0">
                <a:latin typeface="PFDinTextCompPro-Italic"/>
                <a:cs typeface="PFDinTextCompPro-Italic"/>
              </a:rPr>
              <a:t>What’s wrong with training error?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i="1" dirty="0" smtClean="0">
                <a:latin typeface="PFDinTextCompPro-Italic"/>
                <a:cs typeface="PFDinTextCompPro-Italic"/>
              </a:rPr>
              <a:t>Thought experiment:</a:t>
            </a:r>
          </a:p>
          <a:p>
            <a:pPr algn="l"/>
            <a:r>
              <a:rPr lang="en-US" sz="2500" i="1" dirty="0" smtClean="0">
                <a:latin typeface="PFDinTextCompPro-Italic"/>
                <a:cs typeface="PFDinTextCompPro-Italic"/>
              </a:rPr>
              <a:t>Suppose we train our model using the entire dataset.</a:t>
            </a:r>
          </a:p>
          <a:p>
            <a:pPr algn="l"/>
            <a:r>
              <a:rPr lang="en-US" sz="2500" i="1" dirty="0" smtClean="0">
                <a:latin typeface="PFDinTextCompPro-Italic"/>
                <a:cs typeface="PFDinTextCompPro-Italic"/>
              </a:rPr>
              <a:t>Q: How low can we push the training error?</a:t>
            </a:r>
          </a:p>
          <a:p>
            <a:pPr marL="342900" indent="-342900" algn="l">
              <a:buFontTx/>
              <a:buChar char="-"/>
            </a:pPr>
            <a:r>
              <a:rPr lang="en-US" sz="2500" i="1" dirty="0" smtClean="0">
                <a:latin typeface="PFDinTextCompPro-Italic"/>
                <a:cs typeface="PFDinTextCompPro-Italic"/>
              </a:rPr>
              <a:t>We can make the model arbitrarily complex (effectively</a:t>
            </a:r>
          </a:p>
          <a:p>
            <a:pPr lvl="1" indent="0" algn="l"/>
            <a:r>
              <a:rPr lang="en-US" sz="2500" i="1" dirty="0" smtClean="0">
                <a:latin typeface="PFDinTextCompPro-Italic"/>
                <a:cs typeface="PFDinTextCompPro-Italic"/>
              </a:rPr>
              <a:t>“memorizing” the entire training set).</a:t>
            </a:r>
          </a:p>
          <a:p>
            <a:pPr algn="l"/>
            <a:r>
              <a:rPr lang="en-US" sz="2500" i="1" dirty="0">
                <a:latin typeface="PFDinTextCompPro-Italic"/>
                <a:cs typeface="PFDinTextCompPro-Italic"/>
              </a:rPr>
              <a:t>A: Down to zero</a:t>
            </a:r>
            <a:r>
              <a:rPr lang="en-US" sz="2500" i="1" dirty="0" smtClean="0">
                <a:latin typeface="PFDinTextCompPro-Italic"/>
                <a:cs typeface="PFDinTextCompPro-Italic"/>
              </a:rPr>
              <a:t>!</a:t>
            </a:r>
          </a:p>
          <a:p>
            <a:pPr algn="l"/>
            <a:endParaRPr lang="en-US" sz="25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Training error is not a good estimate of accuracy beyond training data.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grpSp>
        <p:nvGrpSpPr>
          <p:cNvPr id="11" name="Group 26"/>
          <p:cNvGrpSpPr>
            <a:grpSpLocks/>
          </p:cNvGrpSpPr>
          <p:nvPr/>
        </p:nvGrpSpPr>
        <p:grpSpPr bwMode="auto">
          <a:xfrm>
            <a:off x="7180265" y="2917916"/>
            <a:ext cx="1463675" cy="1463675"/>
            <a:chOff x="0" y="0"/>
            <a:chExt cx="1280" cy="1280"/>
          </a:xfrm>
        </p:grpSpPr>
        <p:pic>
          <p:nvPicPr>
            <p:cNvPr id="12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4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This phenomenon</a:t>
              </a: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is called</a:t>
              </a:r>
            </a:p>
            <a:p>
              <a:pPr algn="l">
                <a:lnSpc>
                  <a:spcPts val="1150"/>
                </a:lnSpc>
              </a:pPr>
              <a:r>
                <a:rPr lang="en-US" sz="900" i="1" dirty="0" err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overfitting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765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Underfitting and 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357" y="4891326"/>
            <a:ext cx="6966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latin typeface="+mn-lt"/>
              </a:rPr>
              <a:t>Source: http://nbviewer.ipython.org/github/fonnesbeck/Bios366/blob/master/notebooks/Section6_3-Model-Selection-and-Validation.ipynb</a:t>
            </a:r>
            <a:endParaRPr lang="en-US" sz="800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1" y="1028700"/>
            <a:ext cx="7848600" cy="353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035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1200" y="1057604"/>
            <a:ext cx="635173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</a:t>
            </a:r>
            <a:r>
              <a:rPr lang="en-US" sz="3000" dirty="0">
                <a:latin typeface="PFDinTextCompPro-Italic"/>
                <a:cs typeface="PFDinTextCompPro-Italic"/>
              </a:rPr>
              <a:t>How can we make a model that generalizes well</a:t>
            </a:r>
            <a:r>
              <a:rPr lang="en-US" sz="3000" dirty="0" smtClean="0">
                <a:latin typeface="PFDinTextCompPro-Italic"/>
                <a:cs typeface="PFDinTextCompPro-Italic"/>
              </a:rPr>
              <a:t>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1)  split dataset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2)  train model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3)  test model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4</a:t>
            </a:r>
            <a:r>
              <a:rPr lang="en-US" sz="2500">
                <a:latin typeface="PFDinTextCompPro-Italic"/>
                <a:cs typeface="PFDinTextCompPro-Italic"/>
              </a:rPr>
              <a:t>)  </a:t>
            </a:r>
            <a:r>
              <a:rPr lang="en-US" sz="2500" smtClean="0">
                <a:latin typeface="PFDinTextCompPro-Italic"/>
                <a:cs typeface="PFDinTextCompPro-Italic"/>
              </a:rPr>
              <a:t>parameter tuning</a:t>
            </a:r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5)  choose final model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6)  train on all </a:t>
            </a:r>
            <a:r>
              <a:rPr lang="en-US" sz="2500" dirty="0" smtClean="0">
                <a:latin typeface="PFDinTextCompPro-Italic"/>
                <a:cs typeface="PFDinTextCompPro-Italic"/>
              </a:rPr>
              <a:t>data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7</a:t>
            </a:r>
            <a:r>
              <a:rPr lang="en-US" sz="2500" dirty="0" smtClean="0">
                <a:latin typeface="PFDinTextCompPro-Italic"/>
                <a:cs typeface="PFDinTextCompPro-Italic"/>
              </a:rPr>
              <a:t>)  make predictions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Test Set </a:t>
            </a:r>
            <a:r>
              <a:rPr lang="en-US"/>
              <a:t>Approach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70" y="2584938"/>
            <a:ext cx="1824567" cy="12631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57938" y="2977606"/>
            <a:ext cx="73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45015" y="4762500"/>
            <a:ext cx="7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dataset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214937" y="2933700"/>
            <a:ext cx="685800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rot="8100000">
            <a:off x="5195327" y="3562910"/>
            <a:ext cx="685800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537" y="1679636"/>
            <a:ext cx="1981200" cy="31591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48212" y="4012168"/>
            <a:ext cx="70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PFDinTextCompPro-Italic"/>
                <a:cs typeface="PFDinTextCompPro-Italic"/>
              </a:rPr>
              <a:t>t</a:t>
            </a:r>
            <a:r>
              <a:rPr lang="en-US" sz="1800" dirty="0" smtClean="0">
                <a:latin typeface="PFDinTextCompPro-Italic"/>
                <a:cs typeface="PFDinTextCompPro-Italic"/>
              </a:rPr>
              <a:t>est 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17470" y="2488168"/>
            <a:ext cx="97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training 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rot="19800000">
            <a:off x="6891337" y="3716117"/>
            <a:ext cx="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367" y="4076791"/>
            <a:ext cx="1643063" cy="10403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48898" y="4393168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new data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grpSp>
        <p:nvGrpSpPr>
          <p:cNvPr id="17" name="Group 26"/>
          <p:cNvGrpSpPr>
            <a:grpSpLocks/>
          </p:cNvGrpSpPr>
          <p:nvPr/>
        </p:nvGrpSpPr>
        <p:grpSpPr bwMode="auto">
          <a:xfrm>
            <a:off x="7529530" y="1057513"/>
            <a:ext cx="1463675" cy="1752980"/>
            <a:chOff x="0" y="0"/>
            <a:chExt cx="1280" cy="1533"/>
          </a:xfrm>
        </p:grpSpPr>
        <p:pic>
          <p:nvPicPr>
            <p:cNvPr id="18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23" name="Rectangle 25"/>
            <p:cNvSpPr>
              <a:spLocks/>
            </p:cNvSpPr>
            <p:nvPr/>
          </p:nvSpPr>
          <p:spPr bwMode="auto">
            <a:xfrm>
              <a:off x="104" y="264"/>
              <a:ext cx="1056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This new data is called </a:t>
              </a:r>
              <a:r>
                <a:rPr lang="en-US" sz="900" i="1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out </a:t>
              </a:r>
              <a:r>
                <a:rPr lang="en-US" sz="900" i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of sample </a:t>
              </a:r>
              <a:r>
                <a:rPr lang="en-US" sz="90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data. We 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don’t know the labels for these OOS </a:t>
              </a:r>
              <a:r>
                <a:rPr lang="en-US" sz="90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records!</a:t>
              </a:r>
            </a:p>
            <a:p>
              <a:pPr algn="l">
                <a:lnSpc>
                  <a:spcPts val="1150"/>
                </a:lnSpc>
              </a:pPr>
              <a:endParaRPr lang="en-US" sz="90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We want to estimate OOS prediction error so we know what to expect from our model.</a:t>
              </a: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147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Test Set error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3707" y="1057513"/>
            <a:ext cx="648318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Suppose we do the train/test split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Q</a:t>
            </a:r>
            <a:r>
              <a:rPr lang="en-US" sz="3000" dirty="0" smtClean="0">
                <a:latin typeface="PFDinTextCompPro-Italic"/>
                <a:cs typeface="PFDinTextCompPro-Italic"/>
              </a:rPr>
              <a:t>: How well </a:t>
            </a:r>
            <a:r>
              <a:rPr lang="en-US" sz="3000" smtClean="0">
                <a:latin typeface="PFDinTextCompPro-Italic"/>
                <a:cs typeface="PFDinTextCompPro-Italic"/>
              </a:rPr>
              <a:t>does test set </a:t>
            </a:r>
            <a:r>
              <a:rPr lang="en-US" sz="3000" dirty="0" smtClean="0">
                <a:latin typeface="PFDinTextCompPro-Italic"/>
                <a:cs typeface="PFDinTextCompPro-Italic"/>
              </a:rPr>
              <a:t>error predict OOS accuracy?</a:t>
            </a:r>
          </a:p>
          <a:p>
            <a:pPr algn="l"/>
            <a:endParaRPr lang="en-US" sz="2500" i="1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i="1" smtClean="0">
                <a:latin typeface="PFDinTextCompPro-Italic"/>
                <a:cs typeface="PFDinTextCompPro-Italic"/>
              </a:rPr>
              <a:t>Thought </a:t>
            </a:r>
            <a:r>
              <a:rPr lang="en-US" sz="2500" i="1" dirty="0" smtClean="0">
                <a:latin typeface="PFDinTextCompPro-Italic"/>
                <a:cs typeface="PFDinTextCompPro-Italic"/>
              </a:rPr>
              <a:t>experiment:</a:t>
            </a:r>
          </a:p>
          <a:p>
            <a:pPr algn="l"/>
            <a:r>
              <a:rPr lang="en-US" sz="2500" i="1" dirty="0" smtClean="0">
                <a:latin typeface="PFDinTextCompPro-Italic"/>
                <a:cs typeface="PFDinTextCompPro-Italic"/>
              </a:rPr>
              <a:t>Suppose we had done a different train/test split.</a:t>
            </a:r>
          </a:p>
          <a:p>
            <a:pPr algn="l"/>
            <a:r>
              <a:rPr lang="en-US" sz="2500" i="1" dirty="0" smtClean="0">
                <a:latin typeface="PFDinTextCompPro-Italic"/>
                <a:cs typeface="PFDinTextCompPro-Italic"/>
              </a:rPr>
              <a:t>Q: Would </a:t>
            </a:r>
            <a:r>
              <a:rPr lang="en-US" sz="2500" i="1" smtClean="0">
                <a:latin typeface="PFDinTextCompPro-Italic"/>
                <a:cs typeface="PFDinTextCompPro-Italic"/>
              </a:rPr>
              <a:t>the test set error </a:t>
            </a:r>
            <a:r>
              <a:rPr lang="en-US" sz="2500" i="1" dirty="0" smtClean="0">
                <a:latin typeface="PFDinTextCompPro-Italic"/>
                <a:cs typeface="PFDinTextCompPro-Italic"/>
              </a:rPr>
              <a:t>remain the same?</a:t>
            </a:r>
          </a:p>
          <a:p>
            <a:pPr algn="l"/>
            <a:r>
              <a:rPr lang="en-US" sz="2500" i="1" dirty="0" smtClean="0">
                <a:latin typeface="PFDinTextCompPro-Italic"/>
                <a:cs typeface="PFDinTextCompPro-Italic"/>
              </a:rPr>
              <a:t>A: Of course not!</a:t>
            </a:r>
          </a:p>
          <a:p>
            <a:pPr algn="l"/>
            <a:endParaRPr lang="en-US" sz="25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On its own, not very well.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6728778" y="3222626"/>
            <a:ext cx="1610359" cy="1326456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The test set error gives a </a:t>
              </a:r>
              <a:r>
                <a:rPr lang="en-US" sz="900" i="1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high-variance estimate </a:t>
              </a:r>
              <a:r>
                <a:rPr lang="en-US" sz="90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of </a:t>
              </a: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OOS accuracy.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961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Test Set error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3608" y="1057513"/>
            <a:ext cx="60997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Something is still missing!</a:t>
            </a: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Q</a:t>
            </a:r>
            <a:r>
              <a:rPr lang="en-US" sz="3000" dirty="0" smtClean="0">
                <a:latin typeface="PFDinTextCompPro-Italic"/>
                <a:cs typeface="PFDinTextCompPro-Italic"/>
              </a:rPr>
              <a:t>: How can we do better?</a:t>
            </a:r>
          </a:p>
          <a:p>
            <a:pPr algn="l"/>
            <a:endParaRPr lang="en-US" sz="2500" i="1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i="1" smtClean="0">
                <a:latin typeface="PFDinTextCompPro-Italic"/>
                <a:cs typeface="PFDinTextCompPro-Italic"/>
              </a:rPr>
              <a:t>Thought </a:t>
            </a:r>
            <a:r>
              <a:rPr lang="en-US" sz="2500" i="1" dirty="0" smtClean="0">
                <a:latin typeface="PFDinTextCompPro-Italic"/>
                <a:cs typeface="PFDinTextCompPro-Italic"/>
              </a:rPr>
              <a:t>experiment:</a:t>
            </a:r>
          </a:p>
          <a:p>
            <a:pPr algn="l"/>
            <a:r>
              <a:rPr lang="en-US" sz="2500" i="1" dirty="0" smtClean="0">
                <a:latin typeface="PFDinTextCompPro-Italic"/>
                <a:cs typeface="PFDinTextCompPro-Italic"/>
              </a:rPr>
              <a:t>Different train/test splits will give us </a:t>
            </a:r>
            <a:r>
              <a:rPr lang="en-US" sz="2500" i="1" smtClean="0">
                <a:latin typeface="PFDinTextCompPro-Italic"/>
                <a:cs typeface="PFDinTextCompPro-Italic"/>
              </a:rPr>
              <a:t>different test set </a:t>
            </a:r>
            <a:r>
              <a:rPr lang="en-US" sz="2500" i="1" dirty="0" smtClean="0">
                <a:latin typeface="PFDinTextCompPro-Italic"/>
                <a:cs typeface="PFDinTextCompPro-Italic"/>
              </a:rPr>
              <a:t>errors.</a:t>
            </a:r>
          </a:p>
          <a:p>
            <a:pPr algn="l"/>
            <a:r>
              <a:rPr lang="en-US" sz="2500" i="1" dirty="0" smtClean="0">
                <a:latin typeface="PFDinTextCompPro-Italic"/>
                <a:cs typeface="PFDinTextCompPro-Italic"/>
              </a:rPr>
              <a:t>Q: What if we did a bunch of these and took the average?</a:t>
            </a:r>
          </a:p>
          <a:p>
            <a:pPr algn="l"/>
            <a:r>
              <a:rPr lang="en-US" sz="2500" i="1" dirty="0" smtClean="0">
                <a:latin typeface="PFDinTextCompPro-Italic"/>
                <a:cs typeface="PFDinTextCompPro-Italic"/>
              </a:rPr>
              <a:t>A: Now you’re talking!</a:t>
            </a:r>
          </a:p>
          <a:p>
            <a:pPr algn="l"/>
            <a:endParaRPr lang="en-US" sz="25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Cross-validation.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838298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3704" y="1057513"/>
            <a:ext cx="78422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Steps </a:t>
            </a:r>
            <a:r>
              <a:rPr lang="en-US" sz="3000" smtClean="0">
                <a:latin typeface="PFDinTextCompPro-Italic"/>
                <a:cs typeface="PFDinTextCompPro-Italic"/>
              </a:rPr>
              <a:t>for K-fold </a:t>
            </a:r>
            <a:r>
              <a:rPr lang="en-US" sz="3000" dirty="0" smtClean="0">
                <a:latin typeface="PFDinTextCompPro-Italic"/>
                <a:cs typeface="PFDinTextCompPro-Italic"/>
              </a:rPr>
              <a:t>cross-validation: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1)  Randomly </a:t>
            </a:r>
            <a:r>
              <a:rPr lang="en-US" sz="2500" dirty="0">
                <a:latin typeface="PFDinTextCompPro-Italic"/>
                <a:cs typeface="PFDinTextCompPro-Italic"/>
              </a:rPr>
              <a:t>split </a:t>
            </a:r>
            <a:r>
              <a:rPr lang="en-US" sz="2500" dirty="0" smtClean="0">
                <a:latin typeface="PFDinTextCompPro-Italic"/>
                <a:cs typeface="PFDinTextCompPro-Italic"/>
              </a:rPr>
              <a:t>the dataset </a:t>
            </a:r>
            <a:r>
              <a:rPr lang="en-US" sz="2500" smtClean="0">
                <a:latin typeface="PFDinTextCompPro-Italic"/>
                <a:cs typeface="PFDinTextCompPro-Italic"/>
              </a:rPr>
              <a:t>into K </a:t>
            </a:r>
            <a:r>
              <a:rPr lang="en-US" sz="2500" dirty="0" smtClean="0">
                <a:latin typeface="PFDinTextCompPro-Italic"/>
                <a:cs typeface="PFDinTextCompPro-Italic"/>
              </a:rPr>
              <a:t>equal partitions.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2)  Use partition 1 as test set &amp; union of other partitions as training set.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3</a:t>
            </a:r>
            <a:r>
              <a:rPr lang="en-US" sz="2500" smtClean="0">
                <a:latin typeface="PFDinTextCompPro-Italic"/>
                <a:cs typeface="PFDinTextCompPro-Italic"/>
              </a:rPr>
              <a:t>)  Calculate test set error.</a:t>
            </a:r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4)  Repeat steps 2-3 using a different partition as the test set at each iteration.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5</a:t>
            </a:r>
            <a:r>
              <a:rPr lang="en-US" sz="2500" dirty="0" smtClean="0">
                <a:latin typeface="PFDinTextCompPro-Italic"/>
                <a:cs typeface="PFDinTextCompPro-Italic"/>
              </a:rPr>
              <a:t>)  Take the </a:t>
            </a:r>
            <a:r>
              <a:rPr lang="en-US" sz="2500" smtClean="0">
                <a:latin typeface="PFDinTextCompPro-Italic"/>
                <a:cs typeface="PFDinTextCompPro-Italic"/>
              </a:rPr>
              <a:t>average test set error </a:t>
            </a:r>
            <a:r>
              <a:rPr lang="en-US" sz="2500" dirty="0" smtClean="0">
                <a:latin typeface="PFDinTextCompPro-Italic"/>
                <a:cs typeface="PFDinTextCompPro-Italic"/>
              </a:rPr>
              <a:t>as the estimate of OOS accuracy.</a:t>
            </a:r>
          </a:p>
        </p:txBody>
      </p:sp>
    </p:spTree>
    <p:extLst>
      <p:ext uri="{BB962C8B-B14F-4D97-AF65-F5344CB8AC3E}">
        <p14:creationId xmlns:p14="http://schemas.microsoft.com/office/powerpoint/2010/main" val="297619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Cross-Validation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357" y="4891326"/>
            <a:ext cx="6966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latin typeface="+mn-lt"/>
              </a:rPr>
              <a:t>Source: http://nbviewer.ipython.org/github/fonnesbeck/Bios366/blob/master/notebooks/Section6_3-Model-Selection-and-Validation.ipynb</a:t>
            </a:r>
            <a:endParaRPr lang="en-US" sz="800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93" y="1200251"/>
            <a:ext cx="8529637" cy="24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9137" y="3752046"/>
            <a:ext cx="6248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smtClean="0">
                <a:latin typeface="PFDinTextCompPro-Italic" panose="02000506020000020004" pitchFamily="2" charset="0"/>
              </a:rPr>
              <a:t>5-fold cross-validation: red = training folds, blue = test fold</a:t>
            </a:r>
            <a:endParaRPr lang="en-US" sz="2500">
              <a:latin typeface="PFDinTextCompPro-Italic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441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3609" y="1057604"/>
            <a:ext cx="6914072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smtClean="0">
                <a:latin typeface="PFDinTextCompPro-Italic"/>
                <a:cs typeface="PFDinTextCompPro-Italic"/>
              </a:rPr>
              <a:t>of K-fold </a:t>
            </a:r>
            <a:r>
              <a:rPr lang="en-US" sz="3000" dirty="0" smtClean="0">
                <a:latin typeface="PFDinTextCompPro-Italic"/>
                <a:cs typeface="PFDinTextCompPro-Italic"/>
              </a:rPr>
              <a:t>cross-validation:</a:t>
            </a:r>
          </a:p>
          <a:p>
            <a:pPr algn="l"/>
            <a:endParaRPr lang="en-US" sz="25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1)  More accurate </a:t>
            </a:r>
            <a:r>
              <a:rPr lang="en-US" sz="2500" dirty="0">
                <a:latin typeface="PFDinTextCompPro-Italic"/>
                <a:cs typeface="PFDinTextCompPro-Italic"/>
              </a:rPr>
              <a:t>estimate of OOS prediction error.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2)  </a:t>
            </a:r>
            <a:r>
              <a:rPr lang="en-US" sz="2500" dirty="0">
                <a:latin typeface="PFDinTextCompPro-Italic"/>
                <a:cs typeface="PFDinTextCompPro-Italic"/>
              </a:rPr>
              <a:t>More efficient use of data than single train/test split.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       - Each record in our dataset is used for both training and testing</a:t>
            </a:r>
            <a:r>
              <a:rPr lang="en-US" sz="25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r>
              <a:rPr lang="en-US" sz="2500" dirty="0">
                <a:latin typeface="PFDinTextCompPro-Italic"/>
                <a:cs typeface="PFDinTextCompPro-Italic"/>
              </a:rPr>
              <a:t>3)  Presents tradeoff between efficiency and computational expense.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        - 10-fold CV is 10x more expensive than </a:t>
            </a:r>
            <a:r>
              <a:rPr lang="en-US" sz="2500" dirty="0">
                <a:latin typeface="PFDinTextCompPro-Italic"/>
                <a:cs typeface="PFDinTextCompPro-Italic"/>
              </a:rPr>
              <a:t>a single train/test split</a:t>
            </a: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4)  Can be used </a:t>
            </a:r>
            <a:r>
              <a:rPr lang="en-US" sz="2500" smtClean="0">
                <a:latin typeface="PFDinTextCompPro-Italic"/>
                <a:cs typeface="PFDinTextCompPro-Italic"/>
              </a:rPr>
              <a:t>for parameter tuning and model </a:t>
            </a:r>
            <a:r>
              <a:rPr lang="en-US" sz="2500" dirty="0" smtClean="0">
                <a:latin typeface="PFDinTextCompPro-Italic"/>
                <a:cs typeface="PFDinTextCompPro-Italic"/>
              </a:rPr>
              <a:t>selection.</a:t>
            </a:r>
          </a:p>
        </p:txBody>
      </p:sp>
    </p:spTree>
    <p:extLst>
      <p:ext uri="{BB962C8B-B14F-4D97-AF65-F5344CB8AC3E}">
        <p14:creationId xmlns:p14="http://schemas.microsoft.com/office/powerpoint/2010/main" val="2799482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XIV. Model Evaluation Metrics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03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Types of Machine Learning Problems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836" y="1991264"/>
            <a:ext cx="8181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	 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reduction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  clustering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928443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137" y="1409700"/>
            <a:ext cx="35654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Classification:</a:t>
            </a:r>
          </a:p>
          <a:p>
            <a:pPr marL="457200" indent="-457200" algn="l">
              <a:buFont typeface="Arial"/>
              <a:buChar char="•"/>
            </a:pPr>
            <a:r>
              <a:rPr lang="en-US" sz="3000" smtClean="0">
                <a:latin typeface="PFDinTextCompPro-Italic"/>
                <a:cs typeface="PFDinTextCompPro-Italic"/>
              </a:rPr>
              <a:t>Confusion Matrix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000" smtClean="0">
                <a:latin typeface="PFDinTextCompPro-Italic"/>
                <a:cs typeface="PFDinTextCompPro-Italic"/>
              </a:rPr>
              <a:t>ROC Curve (and AUC)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Regression: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000" smtClean="0">
                <a:latin typeface="PFDinTextCompPro-Italic"/>
                <a:cs typeface="PFDinTextCompPro-Italic"/>
              </a:rPr>
              <a:t>Root Mean Squared Error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38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Confusion Matrix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6737" y="952500"/>
            <a:ext cx="79281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Confusion </a:t>
            </a:r>
            <a:r>
              <a:rPr lang="en-US" sz="3000" smtClean="0">
                <a:latin typeface="PFDinTextCompPro-Italic"/>
                <a:cs typeface="PFDinTextCompPro-Italic"/>
              </a:rPr>
              <a:t>Matrix: table to describe the performance of a classifier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pic>
        <p:nvPicPr>
          <p:cNvPr id="1026" name="Picture 2" descr="http://www.dataschool.io/content/images/2014/Mar/confusion_matrix_si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638300"/>
            <a:ext cx="37528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57737" y="1866900"/>
            <a:ext cx="3657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smtClean="0">
                <a:latin typeface="PFDinTextCompPro-Italic" panose="02000506020000020004" pitchFamily="2" charset="0"/>
              </a:rPr>
              <a:t>How many classes are there?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smtClean="0">
                <a:latin typeface="PFDinTextCompPro-Italic" panose="02000506020000020004" pitchFamily="2" charset="0"/>
              </a:rPr>
              <a:t>How many patients?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smtClean="0">
                <a:latin typeface="PFDinTextCompPro-Italic" panose="02000506020000020004" pitchFamily="2" charset="0"/>
              </a:rPr>
              <a:t>How many predictions of disease?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smtClean="0">
                <a:latin typeface="PFDinTextCompPro-Italic" panose="02000506020000020004" pitchFamily="2" charset="0"/>
              </a:rPr>
              <a:t>How many patients actually have the disease?</a:t>
            </a:r>
            <a:endParaRPr lang="en-US" sz="2500">
              <a:latin typeface="PFDinTextCompPro-Italic" panose="0200050602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39" y="3636201"/>
            <a:ext cx="388786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smtClean="0">
                <a:latin typeface="PFDinTextCompPro-Italic" panose="02000506020000020004" pitchFamily="2" charset="0"/>
              </a:rPr>
              <a:t>Example: Test for presence of disease</a:t>
            </a:r>
          </a:p>
          <a:p>
            <a:pPr algn="l"/>
            <a:r>
              <a:rPr lang="en-US" sz="2500" smtClean="0">
                <a:latin typeface="PFDinTextCompPro-Italic" panose="02000506020000020004" pitchFamily="2" charset="0"/>
              </a:rPr>
              <a:t>YES = positive test = True = 1</a:t>
            </a:r>
          </a:p>
          <a:p>
            <a:pPr algn="l"/>
            <a:r>
              <a:rPr lang="en-US" sz="2500" smtClean="0">
                <a:latin typeface="PFDinTextCompPro-Italic" panose="02000506020000020004" pitchFamily="2" charset="0"/>
              </a:rPr>
              <a:t>NO = negative test = False = 0</a:t>
            </a:r>
          </a:p>
        </p:txBody>
      </p:sp>
    </p:spTree>
    <p:extLst>
      <p:ext uri="{BB962C8B-B14F-4D97-AF65-F5344CB8AC3E}">
        <p14:creationId xmlns:p14="http://schemas.microsoft.com/office/powerpoint/2010/main" val="330525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1940" y="1104901"/>
            <a:ext cx="464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Every email gets 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spamminess</a:t>
            </a:r>
            <a:r>
              <a:rPr lang="en-US" sz="3000" dirty="0" smtClean="0">
                <a:latin typeface="PFDinTextCompPro-Italic"/>
                <a:cs typeface="PFDinTextCompPro-Italic"/>
              </a:rPr>
              <a:t> score. 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Choosing a cut-off, this becomes a classification.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 do we choose a cut-off?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 do we evaluate the ranking without choosing a cut-off?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ROC Curve / AUC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72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430059"/>
              </p:ext>
            </p:extLst>
          </p:nvPr>
        </p:nvGraphicFramePr>
        <p:xfrm>
          <a:off x="947737" y="1257301"/>
          <a:ext cx="2663826" cy="3654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942"/>
                <a:gridCol w="887942"/>
                <a:gridCol w="887942"/>
              </a:tblGrid>
              <a:tr h="687324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Email Number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Score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True Label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5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0.93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Spam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8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0.91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Spam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2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0.84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Spam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1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0.6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Ham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7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0.54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Spam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3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0.22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Ham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4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0.10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Ham</a:t>
                      </a:r>
                      <a:endParaRPr lang="en-US" sz="1300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6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0.02</a:t>
                      </a:r>
                      <a:endParaRPr lang="en-US" sz="13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Ham</a:t>
                      </a:r>
                      <a:endParaRPr lang="en-US" sz="1300" dirty="0"/>
                    </a:p>
                  </a:txBody>
                  <a:tcPr marL="91441" marR="9144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345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Root Mean Squared Error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2567" y="2552700"/>
            <a:ext cx="8001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3000" smtClean="0">
                <a:latin typeface="PFDinTextCompPro-Italic"/>
                <a:cs typeface="PFDinTextCompPro-Italic"/>
              </a:rPr>
              <a:t>Used for regression problems</a:t>
            </a:r>
          </a:p>
          <a:p>
            <a:pPr marL="457200" indent="-457200" algn="l">
              <a:buFont typeface="Arial"/>
              <a:buChar char="•"/>
            </a:pPr>
            <a:r>
              <a:rPr lang="en-US" sz="3000" smtClean="0">
                <a:latin typeface="PFDinTextCompPro-Italic"/>
                <a:cs typeface="PFDinTextCompPro-Italic"/>
              </a:rPr>
              <a:t>Square root of the mean of the squared errors</a:t>
            </a:r>
          </a:p>
          <a:p>
            <a:pPr marL="457200" indent="-457200" algn="l">
              <a:buFont typeface="Arial"/>
              <a:buChar char="•"/>
            </a:pPr>
            <a:r>
              <a:rPr lang="en-US" sz="3000" smtClean="0">
                <a:latin typeface="PFDinTextCompPro-Italic"/>
                <a:cs typeface="PFDinTextCompPro-Italic"/>
              </a:rPr>
              <a:t>Easily interpretable (in the “y” units)</a:t>
            </a:r>
          </a:p>
          <a:p>
            <a:pPr marL="457200" indent="-457200" algn="l">
              <a:buFont typeface="Arial"/>
              <a:buChar char="•"/>
            </a:pPr>
            <a:r>
              <a:rPr lang="en-US" sz="3000" smtClean="0">
                <a:latin typeface="PFDinTextCompPro-Italic"/>
                <a:cs typeface="PFDinTextCompPro-Italic"/>
              </a:rPr>
              <a:t>“Punishes” larger errors</a:t>
            </a:r>
            <a:endParaRPr lang="en-US" sz="3000">
              <a:latin typeface="PFDinTextCompPro-Italic"/>
              <a:cs typeface="PFDinTextCompPro-Ital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7" y="1190716"/>
            <a:ext cx="43243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473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XV. Unsupervised learning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425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75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566748" y="1991264"/>
            <a:ext cx="6903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	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271511" y="3771900"/>
            <a:ext cx="1858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representation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779477" y="952500"/>
            <a:ext cx="18264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generalization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460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053137" y="1485900"/>
            <a:ext cx="685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rot="10800000" flipH="1">
            <a:off x="5138738" y="3390899"/>
            <a:ext cx="685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Types of Machine Learning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47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Types of Machine Learning Problems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76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836" y="1991264"/>
            <a:ext cx="8181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4000" dirty="0" smtClean="0">
                <a:latin typeface="PFDinTextCompPro-Italic"/>
                <a:cs typeface="PFDinTextCompPro-Italic"/>
              </a:rPr>
              <a:t>regression	    classification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reduction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  clustering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4073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UNSupervised </a:t>
            </a:r>
            <a:r>
              <a:rPr lang="en-US"/>
              <a:t>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29" y="1164374"/>
            <a:ext cx="800100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smtClean="0"/>
              <a:t>No response variable y, just a set of predictors X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smtClean="0"/>
              <a:t>Objective is more fuzzy: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Find groups of observations that behave similarly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Find predictors that behave similarly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Find linear combinations of features that explain most of the variation in the data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smtClean="0"/>
              <a:t>Difficult to evaluate how well you are doing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smtClean="0"/>
              <a:t>Data is easier to obtain for unsupervised learning since it can be “unlabeled” (i.e., it hasn’t been labeled with a response)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smtClean="0"/>
              <a:t>Sometimes useful as a preprocessing step for supervised learning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smtClean="0"/>
              <a:t>Common techniques: clustering, principal components analysis</a:t>
            </a:r>
          </a:p>
        </p:txBody>
      </p:sp>
    </p:spTree>
    <p:extLst>
      <p:ext uri="{BB962C8B-B14F-4D97-AF65-F5344CB8AC3E}">
        <p14:creationId xmlns:p14="http://schemas.microsoft.com/office/powerpoint/2010/main" val="4062946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XVI. Cluster Analysis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393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1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3000" dirty="0" smtClean="0">
                <a:latin typeface="PFDinTextCompPro-Italic"/>
                <a:cs typeface="PFDinTextCompPro-Italic"/>
              </a:rPr>
              <a:t>from individual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The goal is to extract and enhance the natural structure of the </a:t>
            </a:r>
            <a:r>
              <a:rPr lang="en-US" sz="3000" dirty="0" smtClean="0">
                <a:latin typeface="PFDinTextCompPro-Italic"/>
                <a:cs typeface="PFDinTextCompPro-Italic"/>
              </a:rPr>
              <a:t>data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370068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29" y="1164374"/>
            <a:ext cx="80010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smtClean="0"/>
              <a:t>Objectives of Supervised Learning: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Accurately predict unseen test cases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Understand which predictors affect the response, and how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Assess the quality of our predictions</a:t>
            </a:r>
          </a:p>
        </p:txBody>
      </p:sp>
    </p:spTree>
    <p:extLst>
      <p:ext uri="{BB962C8B-B14F-4D97-AF65-F5344CB8AC3E}">
        <p14:creationId xmlns:p14="http://schemas.microsoft.com/office/powerpoint/2010/main" val="405503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6357938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6198175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Flowchart: Connector 36"/>
          <p:cNvSpPr/>
          <p:nvPr/>
        </p:nvSpPr>
        <p:spPr bwMode="auto">
          <a:xfrm>
            <a:off x="6662754" y="28904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7394276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7005564" y="3026971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6510346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4" name="Flowchart: Connector 43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Flowchart: Connector 44"/>
          <p:cNvSpPr/>
          <p:nvPr/>
        </p:nvSpPr>
        <p:spPr bwMode="auto">
          <a:xfrm>
            <a:off x="7512236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Flowchart: Connector 45"/>
          <p:cNvSpPr/>
          <p:nvPr/>
        </p:nvSpPr>
        <p:spPr bwMode="auto">
          <a:xfrm>
            <a:off x="7005564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Flowchart: Connector 46"/>
          <p:cNvSpPr/>
          <p:nvPr/>
        </p:nvSpPr>
        <p:spPr bwMode="auto">
          <a:xfrm>
            <a:off x="8022072" y="195428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62831" y="2451620"/>
            <a:ext cx="201031" cy="201031"/>
            <a:chOff x="-1201769" y="2002475"/>
            <a:chExt cx="201031" cy="201031"/>
          </a:xfrm>
        </p:grpSpPr>
        <p:cxnSp>
          <p:nvCxnSpPr>
            <p:cNvPr id="49" name="Straight Connector 48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oup 50"/>
          <p:cNvGrpSpPr/>
          <p:nvPr/>
        </p:nvGrpSpPr>
        <p:grpSpPr>
          <a:xfrm>
            <a:off x="7921643" y="2222810"/>
            <a:ext cx="201031" cy="201031"/>
            <a:chOff x="-1201769" y="2002475"/>
            <a:chExt cx="201031" cy="201031"/>
          </a:xfrm>
        </p:grpSpPr>
        <p:cxnSp>
          <p:nvCxnSpPr>
            <p:cNvPr id="52" name="Straight Connector 51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Group 53"/>
          <p:cNvGrpSpPr/>
          <p:nvPr/>
        </p:nvGrpSpPr>
        <p:grpSpPr>
          <a:xfrm>
            <a:off x="7909599" y="3399654"/>
            <a:ext cx="201031" cy="201031"/>
            <a:chOff x="-1201769" y="2002475"/>
            <a:chExt cx="201031" cy="201031"/>
          </a:xfrm>
        </p:grpSpPr>
        <p:cxnSp>
          <p:nvCxnSpPr>
            <p:cNvPr id="55" name="Straight Connector 54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8" name="TextBox 67"/>
          <p:cNvSpPr txBox="1"/>
          <p:nvPr/>
        </p:nvSpPr>
        <p:spPr>
          <a:xfrm>
            <a:off x="5894071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7501030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9361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look at two validation metrics useful for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clustering, </a:t>
            </a:r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</a:t>
            </a:r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8414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91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Weaknesses: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However, K-means is highly scale dependent, and is not suitable for data with widely varying shapes and densities.</a:t>
            </a:r>
          </a:p>
        </p:txBody>
      </p:sp>
    </p:spTree>
    <p:extLst>
      <p:ext uri="{BB962C8B-B14F-4D97-AF65-F5344CB8AC3E}">
        <p14:creationId xmlns:p14="http://schemas.microsoft.com/office/powerpoint/2010/main" val="1343506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smtClean="0"/>
              <a:t>XVII. Dimension Reduction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393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Dimensionality </a:t>
            </a:r>
            <a:r>
              <a:rPr lang="en-US" dirty="0" smtClean="0"/>
              <a:t>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9124" y="12573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dimensionality reduction?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set of techniques for reducing the size (in terms of features,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records, and/or bytes) of the dataset under examination.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the idea is to regard the dataset as a matrix and to decompose the matrix into simpler, meaningful </a:t>
            </a:r>
            <a:r>
              <a:rPr lang="en-US" sz="3000" smtClean="0">
                <a:latin typeface="PFDinTextCompPro-Italic"/>
                <a:cs typeface="PFDinTextCompPro-Italic"/>
              </a:rPr>
              <a:t>pieces</a:t>
            </a:r>
            <a:r>
              <a:rPr lang="en-US" sz="3000" smtClean="0">
                <a:latin typeface="PFDinTextCompPro-Italic"/>
                <a:cs typeface="PFDinTextCompPro-Italic"/>
              </a:rPr>
              <a:t>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312374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are the motivations for dimensionality reduction?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smtClean="0">
                <a:latin typeface="PFDinTextCompPro-Italic"/>
                <a:cs typeface="PFDinTextCompPro-Italic"/>
              </a:rPr>
              <a:t>A: The </a:t>
            </a:r>
            <a:r>
              <a:rPr lang="en-US" sz="3000" dirty="0" smtClean="0">
                <a:latin typeface="PFDinTextCompPro-Italic"/>
                <a:cs typeface="PFDinTextCompPro-Italic"/>
              </a:rPr>
              <a:t>number of features in our dataset can be difficult to manage, or even misleading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if the relationships are actually simpler than they appear).</a:t>
            </a:r>
          </a:p>
        </p:txBody>
      </p:sp>
    </p:spTree>
    <p:extLst>
      <p:ext uri="{BB962C8B-B14F-4D97-AF65-F5344CB8AC3E}">
        <p14:creationId xmlns:p14="http://schemas.microsoft.com/office/powerpoint/2010/main" val="2298107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1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is dimensionality reduction performed?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There are two approaches: feature selection and feature extraction.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feature selection </a:t>
            </a:r>
            <a:r>
              <a:rPr lang="en-US" sz="3000" dirty="0" smtClean="0">
                <a:latin typeface="PFDinTextCompPro-Italic"/>
                <a:cs typeface="PFDinTextCompPro-Italic"/>
              </a:rPr>
              <a:t>–</a:t>
            </a:r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selecting a subset of features using an </a:t>
            </a:r>
            <a:r>
              <a:rPr lang="en-US" sz="3000" smtClean="0">
                <a:latin typeface="PFDinTextCompPro-Italic"/>
                <a:cs typeface="PFDinTextCompPro-Italic"/>
              </a:rPr>
              <a:t>external criterion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feature extraction</a:t>
            </a:r>
            <a:r>
              <a:rPr lang="en-US" sz="3000" dirty="0" smtClean="0">
                <a:latin typeface="PFDinTextCompPro-Italic"/>
                <a:cs typeface="PFDinTextCompPro-Italic"/>
              </a:rPr>
              <a:t> –</a:t>
            </a:r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mapping the features to a lower 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2616896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 selection is important, but typically when people say dimensionality reduction, they are referring to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feature extraction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goal of feature extraction is to create a new set of coordinates that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simplify the representation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 of the data.</a:t>
            </a:r>
          </a:p>
        </p:txBody>
      </p:sp>
    </p:spTree>
    <p:extLst>
      <p:ext uri="{BB962C8B-B14F-4D97-AF65-F5344CB8AC3E}">
        <p14:creationId xmlns:p14="http://schemas.microsoft.com/office/powerpoint/2010/main" val="1726973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897" y="1028791"/>
            <a:ext cx="4787282" cy="4132679"/>
          </a:xfrm>
          <a:prstGeom prst="rect">
            <a:avLst/>
          </a:prstGeom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332673" y="1409700"/>
            <a:ext cx="1463675" cy="2133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9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Looking at this plot also gives you an idea of how many principal components to keep.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Apply the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elbow test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: keep only those pc’s that appear to the left of the elbow in the graph.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8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1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3029" y="1164372"/>
            <a:ext cx="800100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/>
              <a:t>Vector of </a:t>
            </a:r>
            <a:r>
              <a:rPr lang="en-US" sz="2000" smtClean="0"/>
              <a:t>“Predictors” X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Also known as features, independent variables, inputs, regressors, covariates, attributes</a:t>
            </a:r>
            <a:endParaRPr lang="en-US" sz="2000"/>
          </a:p>
          <a:p>
            <a:pPr marL="285750" indent="-285750" algn="l">
              <a:buFont typeface="Arial"/>
              <a:buChar char="•"/>
            </a:pPr>
            <a:r>
              <a:rPr lang="en-US" sz="2000" smtClean="0"/>
              <a:t>“Response” y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Also known as outcome, label, target, dependent variable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smtClean="0"/>
              <a:t>Regression: y is continuous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e.g., price, blood pressure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smtClean="0"/>
              <a:t>Classification: y is categorical (values in a finite, unordered set)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e.g., spam/ham, digit 0-9, cancer class of tissue sample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smtClean="0"/>
              <a:t>Data is composed of “observations” (predictors and the associated response)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smtClean="0"/>
              <a:t>Also known as samples, examples, instances, records</a:t>
            </a:r>
          </a:p>
          <a:p>
            <a:pPr marL="285750" indent="-285750" algn="l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9727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9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0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1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2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3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2_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_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3_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US Consulting On-screen XS WHT_R1.5V_0612">
  <a:themeElements>
    <a:clrScheme name="US Consulting On-screen XS WHT_R1.5_032508 16">
      <a:dk1>
        <a:srgbClr val="000000"/>
      </a:dk1>
      <a:lt1>
        <a:srgbClr val="FFFFFF"/>
      </a:lt1>
      <a:dk2>
        <a:srgbClr val="4066B2"/>
      </a:dk2>
      <a:lt2>
        <a:srgbClr val="000066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On-screen XS WHT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4066B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31775" marR="0" indent="-231775" algn="l" defTabSz="914400" rtl="0" eaLnBrk="1" fontAlgn="base" latinLnBrk="0" hangingPunct="1">
          <a:lnSpc>
            <a:spcPct val="106000"/>
          </a:lnSpc>
          <a:spcBef>
            <a:spcPct val="0"/>
          </a:spcBef>
          <a:spcAft>
            <a:spcPct val="0"/>
          </a:spcAft>
          <a:buClrTx/>
          <a:buSzTx/>
          <a:buFont typeface="Wingdings 2" pitchFamily="18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S Consulting On-screen XS WHT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On-screen XS WHT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On-screen XS WHT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9105</TotalTime>
  <Pages>0</Pages>
  <Words>3421</Words>
  <Characters>0</Characters>
  <Application>Microsoft Office PowerPoint</Application>
  <PresentationFormat>Custom</PresentationFormat>
  <Lines>0</Lines>
  <Paragraphs>661</Paragraphs>
  <Slides>88</Slides>
  <Notes>81</Notes>
  <HiddenSlides>0</HiddenSlides>
  <MMClips>0</MMClips>
  <ScaleCrop>false</ScaleCrop>
  <HeadingPairs>
    <vt:vector size="6" baseType="variant">
      <vt:variant>
        <vt:lpstr>Theme</vt:lpstr>
      </vt:variant>
      <vt:variant>
        <vt:i4>20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9" baseType="lpstr">
      <vt:lpstr>GA_Instructor_Template_Deck</vt:lpstr>
      <vt:lpstr>Agenda</vt:lpstr>
      <vt:lpstr>US Consulting On-screen XS WHT_R1.5V_0612</vt:lpstr>
      <vt:lpstr>1_US Consulting On-screen XS WHT_R1.5V_0612</vt:lpstr>
      <vt:lpstr>2_US Consulting On-screen XS WHT_R1.5V_0612</vt:lpstr>
      <vt:lpstr>3_US Consulting On-screen XS WHT_R1.5V_0612</vt:lpstr>
      <vt:lpstr>4_US Consulting On-screen XS WHT_R1.5V_0612</vt:lpstr>
      <vt:lpstr>5_US Consulting On-screen XS WHT_R1.5V_0612</vt:lpstr>
      <vt:lpstr>6_US Consulting On-screen XS WHT_R1.5V_0612</vt:lpstr>
      <vt:lpstr>1_Agenda</vt:lpstr>
      <vt:lpstr>7_US Consulting On-screen XS WHT_R1.5V_0612</vt:lpstr>
      <vt:lpstr>8_US Consulting On-screen XS WHT_R1.5V_0612</vt:lpstr>
      <vt:lpstr>9_US Consulting On-screen XS WHT_R1.5V_0612</vt:lpstr>
      <vt:lpstr>10_US Consulting On-screen XS WHT_R1.5V_0612</vt:lpstr>
      <vt:lpstr>11_US Consulting On-screen XS WHT_R1.5V_0612</vt:lpstr>
      <vt:lpstr>12_US Consulting On-screen XS WHT_R1.5V_0612</vt:lpstr>
      <vt:lpstr>13_US Consulting On-screen XS WHT_R1.5V_0612</vt:lpstr>
      <vt:lpstr>2_Agenda</vt:lpstr>
      <vt:lpstr>1_GA_Instructor_Template_Deck</vt:lpstr>
      <vt:lpstr>3_Agenda</vt:lpstr>
      <vt:lpstr>Equation</vt:lpstr>
      <vt:lpstr> DATA SCIENCE REVIEW</vt:lpstr>
      <vt:lpstr>X. Neural Networks XI. Recommenders XII. Categorical Variables XiII. Model Eval. Procedures XIV. Model Eval. Metrics XV. Unsupervised Learning XVI. Cluster Analysis XVII. Dimension Reduction</vt:lpstr>
      <vt:lpstr>I. Data Science Workflow</vt:lpstr>
      <vt:lpstr>PowerPoint Presentation</vt:lpstr>
      <vt:lpstr>II. 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K-Nearest Neighbors</vt:lpstr>
      <vt:lpstr>PowerPoint Presentation</vt:lpstr>
      <vt:lpstr>PowerPoint Presentation</vt:lpstr>
      <vt:lpstr>IV. Linear Regression</vt:lpstr>
      <vt:lpstr>PowerPoint Presentation</vt:lpstr>
      <vt:lpstr>PowerPoint Presentation</vt:lpstr>
      <vt:lpstr>PowerPoint Presentation</vt:lpstr>
      <vt:lpstr>PowerPoint Presentation</vt:lpstr>
      <vt:lpstr>V.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VI. Naïve Bayes</vt:lpstr>
      <vt:lpstr>PowerPoint Presentation</vt:lpstr>
      <vt:lpstr>PowerPoint Presentation</vt:lpstr>
      <vt:lpstr>PowerPoint Presentation</vt:lpstr>
      <vt:lpstr>VII. Decision Trees</vt:lpstr>
      <vt:lpstr>What are decision trees?</vt:lpstr>
      <vt:lpstr>Description</vt:lpstr>
      <vt:lpstr>Description</vt:lpstr>
      <vt:lpstr>The Algorithm, Introduced</vt:lpstr>
      <vt:lpstr>The Algorithm – Overview</vt:lpstr>
      <vt:lpstr>Meta-Evaluation</vt:lpstr>
      <vt:lpstr>VIII. Random Forests</vt:lpstr>
      <vt:lpstr>PowerPoint Presentation</vt:lpstr>
      <vt:lpstr>PowerPoint Presentation</vt:lpstr>
      <vt:lpstr>PowerPoint Presentation</vt:lpstr>
      <vt:lpstr>IX. AdaBoost</vt:lpstr>
      <vt:lpstr>PowerPoint Presentation</vt:lpstr>
      <vt:lpstr>PowerPoint Presentation</vt:lpstr>
      <vt:lpstr>PowerPoint Presentation</vt:lpstr>
      <vt:lpstr>X. Neural Networks</vt:lpstr>
      <vt:lpstr>Representation</vt:lpstr>
      <vt:lpstr>Input Layer</vt:lpstr>
      <vt:lpstr>Output Layer</vt:lpstr>
      <vt:lpstr>Hidden Layers</vt:lpstr>
      <vt:lpstr>Weights</vt:lpstr>
      <vt:lpstr>Gradient Descent - Intuition</vt:lpstr>
      <vt:lpstr>Meta-Evaluation</vt:lpstr>
      <vt:lpstr>XI. Recommenders</vt:lpstr>
      <vt:lpstr>PowerPoint Presentation</vt:lpstr>
      <vt:lpstr>PowerPoint Presentation</vt:lpstr>
      <vt:lpstr>PowerPoint Presentation</vt:lpstr>
      <vt:lpstr>PowerPoint Presentation</vt:lpstr>
      <vt:lpstr>XII. Categorical Variables</vt:lpstr>
      <vt:lpstr>PowerPoint Presentation</vt:lpstr>
      <vt:lpstr>PowerPoint Presentation</vt:lpstr>
      <vt:lpstr>XIII. Model Evaluation Procedures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XIV. Model Evaluation Metrics</vt:lpstr>
      <vt:lpstr>PowerPoint Presentation</vt:lpstr>
      <vt:lpstr>PowerPoint Presentation</vt:lpstr>
      <vt:lpstr>PowerPoint Presentation</vt:lpstr>
      <vt:lpstr>PowerPoint Presentation</vt:lpstr>
      <vt:lpstr>XV. Unsupervised learning</vt:lpstr>
      <vt:lpstr>PowerPoint Presentation</vt:lpstr>
      <vt:lpstr>PowerPoint Presentation</vt:lpstr>
      <vt:lpstr>PowerPoint Presentation</vt:lpstr>
      <vt:lpstr>XVI. Cluster Analysis</vt:lpstr>
      <vt:lpstr>PowerPoint Presentation</vt:lpstr>
      <vt:lpstr>PowerPoint Presentation</vt:lpstr>
      <vt:lpstr>PowerPoint Presentation</vt:lpstr>
      <vt:lpstr>PowerPoint Presentation</vt:lpstr>
      <vt:lpstr>XVII. Dimension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Kevin Markham</cp:lastModifiedBy>
  <cp:revision>616</cp:revision>
  <dcterms:modified xsi:type="dcterms:W3CDTF">2014-12-16T22:46:17Z</dcterms:modified>
</cp:coreProperties>
</file>